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sldIdLst>
    <p:sldId id="257" r:id="rId2"/>
    <p:sldId id="258" r:id="rId3"/>
    <p:sldId id="259" r:id="rId4"/>
    <p:sldId id="261" r:id="rId5"/>
    <p:sldId id="262" r:id="rId6"/>
    <p:sldId id="263" r:id="rId7"/>
    <p:sldId id="264" r:id="rId8"/>
    <p:sldId id="275" r:id="rId9"/>
    <p:sldId id="268" r:id="rId10"/>
    <p:sldId id="267" r:id="rId11"/>
    <p:sldId id="266" r:id="rId12"/>
    <p:sldId id="265" r:id="rId13"/>
    <p:sldId id="270" r:id="rId14"/>
    <p:sldId id="269" r:id="rId15"/>
    <p:sldId id="271" r:id="rId16"/>
    <p:sldId id="272" r:id="rId17"/>
    <p:sldId id="273" r:id="rId18"/>
    <p:sldId id="274" r:id="rId1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ến Phạm Minh" initials="TPM" lastIdx="1" clrIdx="0">
    <p:extLst>
      <p:ext uri="{19B8F6BF-5375-455C-9EA6-DF929625EA0E}">
        <p15:presenceInfo xmlns:p15="http://schemas.microsoft.com/office/powerpoint/2012/main" userId="97c59dc01023e7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03T21:54:06.442" idx="1">
    <p:pos x="7680" y="0"/>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C0ACD-2927-4A77-922B-D5D0F625670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E7CB04E-73DF-4FD5-98E7-9B3C2DBA2420}">
      <dgm:prSet/>
      <dgm:spPr/>
      <dgm:t>
        <a:bodyPr/>
        <a:lstStyle/>
        <a:p>
          <a:r>
            <a:rPr lang="en-US" b="1" u="sng"/>
            <a:t>Giáo Viên Hướng Dẫn</a:t>
          </a:r>
          <a:endParaRPr lang="en-US"/>
        </a:p>
      </dgm:t>
    </dgm:pt>
    <dgm:pt modelId="{7A87517E-B1FD-4385-A148-D46F70C86A00}" type="parTrans" cxnId="{960A0C7C-13B5-4281-885F-4BB03C234E0D}">
      <dgm:prSet/>
      <dgm:spPr/>
      <dgm:t>
        <a:bodyPr/>
        <a:lstStyle/>
        <a:p>
          <a:endParaRPr lang="en-US"/>
        </a:p>
      </dgm:t>
    </dgm:pt>
    <dgm:pt modelId="{5807F1C5-0029-4952-B29F-FDBEF22CDFDB}" type="sibTrans" cxnId="{960A0C7C-13B5-4281-885F-4BB03C234E0D}">
      <dgm:prSet/>
      <dgm:spPr/>
      <dgm:t>
        <a:bodyPr/>
        <a:lstStyle/>
        <a:p>
          <a:endParaRPr lang="en-US"/>
        </a:p>
      </dgm:t>
    </dgm:pt>
    <dgm:pt modelId="{A8ACA143-7C76-48B0-88DC-23FCB7568A99}">
      <dgm:prSet/>
      <dgm:spPr/>
      <dgm:t>
        <a:bodyPr/>
        <a:lstStyle/>
        <a:p>
          <a:r>
            <a:rPr lang="en-US"/>
            <a:t>Nguyễn Thị Kim Ngân</a:t>
          </a:r>
        </a:p>
      </dgm:t>
    </dgm:pt>
    <dgm:pt modelId="{360A8567-075C-447A-8BE9-7D9A1AD0E6EA}" type="parTrans" cxnId="{A0CC58D5-F08B-4EF7-93C1-CD3EE339F94C}">
      <dgm:prSet/>
      <dgm:spPr/>
      <dgm:t>
        <a:bodyPr/>
        <a:lstStyle/>
        <a:p>
          <a:endParaRPr lang="en-US"/>
        </a:p>
      </dgm:t>
    </dgm:pt>
    <dgm:pt modelId="{B1CF84D7-404D-4200-9E07-C0E3B711D0E8}" type="sibTrans" cxnId="{A0CC58D5-F08B-4EF7-93C1-CD3EE339F94C}">
      <dgm:prSet/>
      <dgm:spPr/>
      <dgm:t>
        <a:bodyPr/>
        <a:lstStyle/>
        <a:p>
          <a:endParaRPr lang="en-US"/>
        </a:p>
      </dgm:t>
    </dgm:pt>
    <dgm:pt modelId="{24DADFCD-FF11-46F2-80C2-05D92A4BD41F}">
      <dgm:prSet/>
      <dgm:spPr/>
      <dgm:t>
        <a:bodyPr/>
        <a:lstStyle/>
        <a:p>
          <a:r>
            <a:rPr lang="en-US" b="1" u="sng"/>
            <a:t>Nhóm 13 : </a:t>
          </a:r>
          <a:endParaRPr lang="en-US"/>
        </a:p>
      </dgm:t>
    </dgm:pt>
    <dgm:pt modelId="{D5AB97FB-9C9D-4E11-8E63-18913687EF43}" type="parTrans" cxnId="{08D45A8C-0C05-4382-A97A-3295BE8F55A5}">
      <dgm:prSet/>
      <dgm:spPr/>
      <dgm:t>
        <a:bodyPr/>
        <a:lstStyle/>
        <a:p>
          <a:endParaRPr lang="en-US"/>
        </a:p>
      </dgm:t>
    </dgm:pt>
    <dgm:pt modelId="{48D028B0-F1D5-4A28-B9D5-007152B9C092}" type="sibTrans" cxnId="{08D45A8C-0C05-4382-A97A-3295BE8F55A5}">
      <dgm:prSet/>
      <dgm:spPr/>
      <dgm:t>
        <a:bodyPr/>
        <a:lstStyle/>
        <a:p>
          <a:endParaRPr lang="en-US"/>
        </a:p>
      </dgm:t>
    </dgm:pt>
    <dgm:pt modelId="{6D9E340F-C03C-49DE-A6D3-7CEFAECB2548}">
      <dgm:prSet/>
      <dgm:spPr/>
      <dgm:t>
        <a:bodyPr/>
        <a:lstStyle/>
        <a:p>
          <a:r>
            <a:rPr lang="en-US"/>
            <a:t>Phạm Minh Tiến</a:t>
          </a:r>
        </a:p>
      </dgm:t>
    </dgm:pt>
    <dgm:pt modelId="{89043979-BDC7-40AF-A49E-3DFFEE4F0D65}" type="parTrans" cxnId="{1B41FD4E-543C-4292-96AB-02E4529D8173}">
      <dgm:prSet/>
      <dgm:spPr/>
      <dgm:t>
        <a:bodyPr/>
        <a:lstStyle/>
        <a:p>
          <a:endParaRPr lang="en-US"/>
        </a:p>
      </dgm:t>
    </dgm:pt>
    <dgm:pt modelId="{C83800EB-FBBE-49CF-9699-E4EFD72183D9}" type="sibTrans" cxnId="{1B41FD4E-543C-4292-96AB-02E4529D8173}">
      <dgm:prSet/>
      <dgm:spPr/>
      <dgm:t>
        <a:bodyPr/>
        <a:lstStyle/>
        <a:p>
          <a:endParaRPr lang="en-US"/>
        </a:p>
      </dgm:t>
    </dgm:pt>
    <dgm:pt modelId="{791C2889-9F3B-4686-8270-9B2FD4B29A69}">
      <dgm:prSet/>
      <dgm:spPr/>
      <dgm:t>
        <a:bodyPr/>
        <a:lstStyle/>
        <a:p>
          <a:r>
            <a:rPr lang="en-US"/>
            <a:t>Trần Đức Huy</a:t>
          </a:r>
        </a:p>
      </dgm:t>
    </dgm:pt>
    <dgm:pt modelId="{47EAC4BE-BCD9-4865-A100-5AAA5179E110}" type="parTrans" cxnId="{3B168806-2E56-4190-AC5D-947AE4713F19}">
      <dgm:prSet/>
      <dgm:spPr/>
      <dgm:t>
        <a:bodyPr/>
        <a:lstStyle/>
        <a:p>
          <a:endParaRPr lang="en-US"/>
        </a:p>
      </dgm:t>
    </dgm:pt>
    <dgm:pt modelId="{7924E263-37C4-4491-8ADE-F1D027B22DB5}" type="sibTrans" cxnId="{3B168806-2E56-4190-AC5D-947AE4713F19}">
      <dgm:prSet/>
      <dgm:spPr/>
      <dgm:t>
        <a:bodyPr/>
        <a:lstStyle/>
        <a:p>
          <a:endParaRPr lang="en-US"/>
        </a:p>
      </dgm:t>
    </dgm:pt>
    <dgm:pt modelId="{75720858-0E23-4DAA-9AA3-99038C6DE9DD}">
      <dgm:prSet/>
      <dgm:spPr/>
      <dgm:t>
        <a:bodyPr/>
        <a:lstStyle/>
        <a:p>
          <a:r>
            <a:rPr lang="en-US"/>
            <a:t>Phạm Hoài Nam</a:t>
          </a:r>
        </a:p>
      </dgm:t>
    </dgm:pt>
    <dgm:pt modelId="{B13ECF33-FA13-46B5-890B-4F1966DC12AC}" type="parTrans" cxnId="{E33370DE-174D-46CD-92BA-01A214FA726C}">
      <dgm:prSet/>
      <dgm:spPr/>
      <dgm:t>
        <a:bodyPr/>
        <a:lstStyle/>
        <a:p>
          <a:endParaRPr lang="en-US"/>
        </a:p>
      </dgm:t>
    </dgm:pt>
    <dgm:pt modelId="{E3129DBF-F40F-4707-867E-47A51D0DC470}" type="sibTrans" cxnId="{E33370DE-174D-46CD-92BA-01A214FA726C}">
      <dgm:prSet/>
      <dgm:spPr/>
      <dgm:t>
        <a:bodyPr/>
        <a:lstStyle/>
        <a:p>
          <a:endParaRPr lang="en-US"/>
        </a:p>
      </dgm:t>
    </dgm:pt>
    <dgm:pt modelId="{0E0397AF-0348-4E9C-B0E9-A0B97507C3B7}" type="pres">
      <dgm:prSet presAssocID="{A68C0ACD-2927-4A77-922B-D5D0F625670C}" presName="linear" presStyleCnt="0">
        <dgm:presLayoutVars>
          <dgm:dir/>
          <dgm:animLvl val="lvl"/>
          <dgm:resizeHandles val="exact"/>
        </dgm:presLayoutVars>
      </dgm:prSet>
      <dgm:spPr/>
    </dgm:pt>
    <dgm:pt modelId="{5E719F6E-59B8-40E9-A33A-0A6A3CED1869}" type="pres">
      <dgm:prSet presAssocID="{EE7CB04E-73DF-4FD5-98E7-9B3C2DBA2420}" presName="parentLin" presStyleCnt="0"/>
      <dgm:spPr/>
    </dgm:pt>
    <dgm:pt modelId="{6C053B9A-B960-4E4F-BB0E-1EB78D1AC969}" type="pres">
      <dgm:prSet presAssocID="{EE7CB04E-73DF-4FD5-98E7-9B3C2DBA2420}" presName="parentLeftMargin" presStyleLbl="node1" presStyleIdx="0" presStyleCnt="2"/>
      <dgm:spPr/>
    </dgm:pt>
    <dgm:pt modelId="{000E8819-8E86-4EBA-BC7C-0BC27E8E7A27}" type="pres">
      <dgm:prSet presAssocID="{EE7CB04E-73DF-4FD5-98E7-9B3C2DBA2420}" presName="parentText" presStyleLbl="node1" presStyleIdx="0" presStyleCnt="2">
        <dgm:presLayoutVars>
          <dgm:chMax val="0"/>
          <dgm:bulletEnabled val="1"/>
        </dgm:presLayoutVars>
      </dgm:prSet>
      <dgm:spPr/>
    </dgm:pt>
    <dgm:pt modelId="{9408137B-50FB-4BA5-8CF6-3F53E68E3B43}" type="pres">
      <dgm:prSet presAssocID="{EE7CB04E-73DF-4FD5-98E7-9B3C2DBA2420}" presName="negativeSpace" presStyleCnt="0"/>
      <dgm:spPr/>
    </dgm:pt>
    <dgm:pt modelId="{9EAFF55D-69A6-4C99-A077-84D47663DBF7}" type="pres">
      <dgm:prSet presAssocID="{EE7CB04E-73DF-4FD5-98E7-9B3C2DBA2420}" presName="childText" presStyleLbl="conFgAcc1" presStyleIdx="0" presStyleCnt="2">
        <dgm:presLayoutVars>
          <dgm:bulletEnabled val="1"/>
        </dgm:presLayoutVars>
      </dgm:prSet>
      <dgm:spPr/>
    </dgm:pt>
    <dgm:pt modelId="{D4B4916C-AE70-423D-ABBB-F69DD92B1504}" type="pres">
      <dgm:prSet presAssocID="{5807F1C5-0029-4952-B29F-FDBEF22CDFDB}" presName="spaceBetweenRectangles" presStyleCnt="0"/>
      <dgm:spPr/>
    </dgm:pt>
    <dgm:pt modelId="{3058C61B-B8CA-4A74-8677-04F69ACF61E8}" type="pres">
      <dgm:prSet presAssocID="{24DADFCD-FF11-46F2-80C2-05D92A4BD41F}" presName="parentLin" presStyleCnt="0"/>
      <dgm:spPr/>
    </dgm:pt>
    <dgm:pt modelId="{1577EC81-3B11-4B26-97FF-F2CAFF0C12A5}" type="pres">
      <dgm:prSet presAssocID="{24DADFCD-FF11-46F2-80C2-05D92A4BD41F}" presName="parentLeftMargin" presStyleLbl="node1" presStyleIdx="0" presStyleCnt="2"/>
      <dgm:spPr/>
    </dgm:pt>
    <dgm:pt modelId="{578E0710-2EAF-4022-A2BD-072074106AC7}" type="pres">
      <dgm:prSet presAssocID="{24DADFCD-FF11-46F2-80C2-05D92A4BD41F}" presName="parentText" presStyleLbl="node1" presStyleIdx="1" presStyleCnt="2">
        <dgm:presLayoutVars>
          <dgm:chMax val="0"/>
          <dgm:bulletEnabled val="1"/>
        </dgm:presLayoutVars>
      </dgm:prSet>
      <dgm:spPr/>
    </dgm:pt>
    <dgm:pt modelId="{6A921DF6-C0AD-42F2-A970-AAB7C7A70791}" type="pres">
      <dgm:prSet presAssocID="{24DADFCD-FF11-46F2-80C2-05D92A4BD41F}" presName="negativeSpace" presStyleCnt="0"/>
      <dgm:spPr/>
    </dgm:pt>
    <dgm:pt modelId="{155C93C8-F9E8-48AB-8A7F-86E769810DD0}" type="pres">
      <dgm:prSet presAssocID="{24DADFCD-FF11-46F2-80C2-05D92A4BD41F}" presName="childText" presStyleLbl="conFgAcc1" presStyleIdx="1" presStyleCnt="2">
        <dgm:presLayoutVars>
          <dgm:bulletEnabled val="1"/>
        </dgm:presLayoutVars>
      </dgm:prSet>
      <dgm:spPr/>
    </dgm:pt>
  </dgm:ptLst>
  <dgm:cxnLst>
    <dgm:cxn modelId="{3B168806-2E56-4190-AC5D-947AE4713F19}" srcId="{24DADFCD-FF11-46F2-80C2-05D92A4BD41F}" destId="{791C2889-9F3B-4686-8270-9B2FD4B29A69}" srcOrd="1" destOrd="0" parTransId="{47EAC4BE-BCD9-4865-A100-5AAA5179E110}" sibTransId="{7924E263-37C4-4491-8ADE-F1D027B22DB5}"/>
    <dgm:cxn modelId="{2A41D506-8BD0-4255-B63A-76EBCDB8BC94}" type="presOf" srcId="{75720858-0E23-4DAA-9AA3-99038C6DE9DD}" destId="{155C93C8-F9E8-48AB-8A7F-86E769810DD0}" srcOrd="0" destOrd="2" presId="urn:microsoft.com/office/officeart/2005/8/layout/list1"/>
    <dgm:cxn modelId="{AFB19E18-4F8E-4D70-B932-0A56728BB912}" type="presOf" srcId="{A68C0ACD-2927-4A77-922B-D5D0F625670C}" destId="{0E0397AF-0348-4E9C-B0E9-A0B97507C3B7}" srcOrd="0" destOrd="0" presId="urn:microsoft.com/office/officeart/2005/8/layout/list1"/>
    <dgm:cxn modelId="{00984C2B-7DA4-47BC-8C18-14BB324DC09F}" type="presOf" srcId="{EE7CB04E-73DF-4FD5-98E7-9B3C2DBA2420}" destId="{6C053B9A-B960-4E4F-BB0E-1EB78D1AC969}" srcOrd="0" destOrd="0" presId="urn:microsoft.com/office/officeart/2005/8/layout/list1"/>
    <dgm:cxn modelId="{2831875F-D1EE-4009-9D20-8A3538383BD0}" type="presOf" srcId="{6D9E340F-C03C-49DE-A6D3-7CEFAECB2548}" destId="{155C93C8-F9E8-48AB-8A7F-86E769810DD0}" srcOrd="0" destOrd="0" presId="urn:microsoft.com/office/officeart/2005/8/layout/list1"/>
    <dgm:cxn modelId="{D5743D4A-847E-4AB0-BEE3-092F309BB99D}" type="presOf" srcId="{791C2889-9F3B-4686-8270-9B2FD4B29A69}" destId="{155C93C8-F9E8-48AB-8A7F-86E769810DD0}" srcOrd="0" destOrd="1" presId="urn:microsoft.com/office/officeart/2005/8/layout/list1"/>
    <dgm:cxn modelId="{3C7ADA4C-9D4C-4BFE-B170-5FEB25D90411}" type="presOf" srcId="{24DADFCD-FF11-46F2-80C2-05D92A4BD41F}" destId="{578E0710-2EAF-4022-A2BD-072074106AC7}" srcOrd="1" destOrd="0" presId="urn:microsoft.com/office/officeart/2005/8/layout/list1"/>
    <dgm:cxn modelId="{1B41FD4E-543C-4292-96AB-02E4529D8173}" srcId="{24DADFCD-FF11-46F2-80C2-05D92A4BD41F}" destId="{6D9E340F-C03C-49DE-A6D3-7CEFAECB2548}" srcOrd="0" destOrd="0" parTransId="{89043979-BDC7-40AF-A49E-3DFFEE4F0D65}" sibTransId="{C83800EB-FBBE-49CF-9699-E4EFD72183D9}"/>
    <dgm:cxn modelId="{960A0C7C-13B5-4281-885F-4BB03C234E0D}" srcId="{A68C0ACD-2927-4A77-922B-D5D0F625670C}" destId="{EE7CB04E-73DF-4FD5-98E7-9B3C2DBA2420}" srcOrd="0" destOrd="0" parTransId="{7A87517E-B1FD-4385-A148-D46F70C86A00}" sibTransId="{5807F1C5-0029-4952-B29F-FDBEF22CDFDB}"/>
    <dgm:cxn modelId="{08D45A8C-0C05-4382-A97A-3295BE8F55A5}" srcId="{A68C0ACD-2927-4A77-922B-D5D0F625670C}" destId="{24DADFCD-FF11-46F2-80C2-05D92A4BD41F}" srcOrd="1" destOrd="0" parTransId="{D5AB97FB-9C9D-4E11-8E63-18913687EF43}" sibTransId="{48D028B0-F1D5-4A28-B9D5-007152B9C092}"/>
    <dgm:cxn modelId="{6017C8A4-A9DE-46ED-83B0-7B308F88FABE}" type="presOf" srcId="{EE7CB04E-73DF-4FD5-98E7-9B3C2DBA2420}" destId="{000E8819-8E86-4EBA-BC7C-0BC27E8E7A27}" srcOrd="1" destOrd="0" presId="urn:microsoft.com/office/officeart/2005/8/layout/list1"/>
    <dgm:cxn modelId="{4A83FEB3-F24D-4226-B553-C4F4E25C2032}" type="presOf" srcId="{A8ACA143-7C76-48B0-88DC-23FCB7568A99}" destId="{9EAFF55D-69A6-4C99-A077-84D47663DBF7}" srcOrd="0" destOrd="0" presId="urn:microsoft.com/office/officeart/2005/8/layout/list1"/>
    <dgm:cxn modelId="{219F48B4-501E-45FE-B094-10CF15DC5D89}" type="presOf" srcId="{24DADFCD-FF11-46F2-80C2-05D92A4BD41F}" destId="{1577EC81-3B11-4B26-97FF-F2CAFF0C12A5}" srcOrd="0" destOrd="0" presId="urn:microsoft.com/office/officeart/2005/8/layout/list1"/>
    <dgm:cxn modelId="{A0CC58D5-F08B-4EF7-93C1-CD3EE339F94C}" srcId="{EE7CB04E-73DF-4FD5-98E7-9B3C2DBA2420}" destId="{A8ACA143-7C76-48B0-88DC-23FCB7568A99}" srcOrd="0" destOrd="0" parTransId="{360A8567-075C-447A-8BE9-7D9A1AD0E6EA}" sibTransId="{B1CF84D7-404D-4200-9E07-C0E3B711D0E8}"/>
    <dgm:cxn modelId="{E33370DE-174D-46CD-92BA-01A214FA726C}" srcId="{24DADFCD-FF11-46F2-80C2-05D92A4BD41F}" destId="{75720858-0E23-4DAA-9AA3-99038C6DE9DD}" srcOrd="2" destOrd="0" parTransId="{B13ECF33-FA13-46B5-890B-4F1966DC12AC}" sibTransId="{E3129DBF-F40F-4707-867E-47A51D0DC470}"/>
    <dgm:cxn modelId="{E6BD9A3B-BDA5-4BEA-9933-EAC5BCDFBD01}" type="presParOf" srcId="{0E0397AF-0348-4E9C-B0E9-A0B97507C3B7}" destId="{5E719F6E-59B8-40E9-A33A-0A6A3CED1869}" srcOrd="0" destOrd="0" presId="urn:microsoft.com/office/officeart/2005/8/layout/list1"/>
    <dgm:cxn modelId="{E1F458CA-DE59-488F-A61F-C189C739DBDA}" type="presParOf" srcId="{5E719F6E-59B8-40E9-A33A-0A6A3CED1869}" destId="{6C053B9A-B960-4E4F-BB0E-1EB78D1AC969}" srcOrd="0" destOrd="0" presId="urn:microsoft.com/office/officeart/2005/8/layout/list1"/>
    <dgm:cxn modelId="{E680A42E-4381-4000-AC1F-C4A8B12278B3}" type="presParOf" srcId="{5E719F6E-59B8-40E9-A33A-0A6A3CED1869}" destId="{000E8819-8E86-4EBA-BC7C-0BC27E8E7A27}" srcOrd="1" destOrd="0" presId="urn:microsoft.com/office/officeart/2005/8/layout/list1"/>
    <dgm:cxn modelId="{EE9518DA-C062-4769-B8F8-2BB91E824903}" type="presParOf" srcId="{0E0397AF-0348-4E9C-B0E9-A0B97507C3B7}" destId="{9408137B-50FB-4BA5-8CF6-3F53E68E3B43}" srcOrd="1" destOrd="0" presId="urn:microsoft.com/office/officeart/2005/8/layout/list1"/>
    <dgm:cxn modelId="{B51C5A78-C959-40FF-9018-AF2818DC945E}" type="presParOf" srcId="{0E0397AF-0348-4E9C-B0E9-A0B97507C3B7}" destId="{9EAFF55D-69A6-4C99-A077-84D47663DBF7}" srcOrd="2" destOrd="0" presId="urn:microsoft.com/office/officeart/2005/8/layout/list1"/>
    <dgm:cxn modelId="{979F6963-58E7-40D7-992D-23C98E5624EE}" type="presParOf" srcId="{0E0397AF-0348-4E9C-B0E9-A0B97507C3B7}" destId="{D4B4916C-AE70-423D-ABBB-F69DD92B1504}" srcOrd="3" destOrd="0" presId="urn:microsoft.com/office/officeart/2005/8/layout/list1"/>
    <dgm:cxn modelId="{0D768FF1-4F12-4F3A-83C2-2E86CA815D0F}" type="presParOf" srcId="{0E0397AF-0348-4E9C-B0E9-A0B97507C3B7}" destId="{3058C61B-B8CA-4A74-8677-04F69ACF61E8}" srcOrd="4" destOrd="0" presId="urn:microsoft.com/office/officeart/2005/8/layout/list1"/>
    <dgm:cxn modelId="{ACAFF5CA-0A28-40A0-A595-08C556CCDB67}" type="presParOf" srcId="{3058C61B-B8CA-4A74-8677-04F69ACF61E8}" destId="{1577EC81-3B11-4B26-97FF-F2CAFF0C12A5}" srcOrd="0" destOrd="0" presId="urn:microsoft.com/office/officeart/2005/8/layout/list1"/>
    <dgm:cxn modelId="{C39D30B9-739F-4E9E-8D58-AA468522BF80}" type="presParOf" srcId="{3058C61B-B8CA-4A74-8677-04F69ACF61E8}" destId="{578E0710-2EAF-4022-A2BD-072074106AC7}" srcOrd="1" destOrd="0" presId="urn:microsoft.com/office/officeart/2005/8/layout/list1"/>
    <dgm:cxn modelId="{D48A1718-8B13-48BC-B7D3-4189C7E8BFB8}" type="presParOf" srcId="{0E0397AF-0348-4E9C-B0E9-A0B97507C3B7}" destId="{6A921DF6-C0AD-42F2-A970-AAB7C7A70791}" srcOrd="5" destOrd="0" presId="urn:microsoft.com/office/officeart/2005/8/layout/list1"/>
    <dgm:cxn modelId="{0F94C5C0-D1C8-4723-84C2-0F4B6ABB3F6B}" type="presParOf" srcId="{0E0397AF-0348-4E9C-B0E9-A0B97507C3B7}" destId="{155C93C8-F9E8-48AB-8A7F-86E769810DD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FF55D-69A6-4C99-A077-84D47663DBF7}">
      <dsp:nvSpPr>
        <dsp:cNvPr id="0" name=""/>
        <dsp:cNvSpPr/>
      </dsp:nvSpPr>
      <dsp:spPr>
        <a:xfrm>
          <a:off x="0" y="349206"/>
          <a:ext cx="5425739" cy="935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1098" tIns="458216" rIns="42109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Nguyễn Thị Kim Ngân</a:t>
          </a:r>
        </a:p>
      </dsp:txBody>
      <dsp:txXfrm>
        <a:off x="0" y="349206"/>
        <a:ext cx="5425739" cy="935550"/>
      </dsp:txXfrm>
    </dsp:sp>
    <dsp:sp modelId="{000E8819-8E86-4EBA-BC7C-0BC27E8E7A27}">
      <dsp:nvSpPr>
        <dsp:cNvPr id="0" name=""/>
        <dsp:cNvSpPr/>
      </dsp:nvSpPr>
      <dsp:spPr>
        <a:xfrm>
          <a:off x="271286" y="24486"/>
          <a:ext cx="3798017"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56" tIns="0" rIns="143556" bIns="0" numCol="1" spcCol="1270" anchor="ctr" anchorCtr="0">
          <a:noAutofit/>
        </a:bodyPr>
        <a:lstStyle/>
        <a:p>
          <a:pPr marL="0" lvl="0" indent="0" algn="l" defTabSz="977900">
            <a:lnSpc>
              <a:spcPct val="90000"/>
            </a:lnSpc>
            <a:spcBef>
              <a:spcPct val="0"/>
            </a:spcBef>
            <a:spcAft>
              <a:spcPct val="35000"/>
            </a:spcAft>
            <a:buNone/>
          </a:pPr>
          <a:r>
            <a:rPr lang="en-US" sz="2200" b="1" u="sng" kern="1200"/>
            <a:t>Giáo Viên Hướng Dẫn</a:t>
          </a:r>
          <a:endParaRPr lang="en-US" sz="2200" kern="1200"/>
        </a:p>
      </dsp:txBody>
      <dsp:txXfrm>
        <a:off x="302989" y="56189"/>
        <a:ext cx="3734611" cy="586034"/>
      </dsp:txXfrm>
    </dsp:sp>
    <dsp:sp modelId="{155C93C8-F9E8-48AB-8A7F-86E769810DD0}">
      <dsp:nvSpPr>
        <dsp:cNvPr id="0" name=""/>
        <dsp:cNvSpPr/>
      </dsp:nvSpPr>
      <dsp:spPr>
        <a:xfrm>
          <a:off x="0" y="1728276"/>
          <a:ext cx="5425739" cy="1697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1098" tIns="458216" rIns="42109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Phạm Minh Tiến</a:t>
          </a:r>
        </a:p>
        <a:p>
          <a:pPr marL="228600" lvl="1" indent="-228600" algn="l" defTabSz="977900">
            <a:lnSpc>
              <a:spcPct val="90000"/>
            </a:lnSpc>
            <a:spcBef>
              <a:spcPct val="0"/>
            </a:spcBef>
            <a:spcAft>
              <a:spcPct val="15000"/>
            </a:spcAft>
            <a:buChar char="•"/>
          </a:pPr>
          <a:r>
            <a:rPr lang="en-US" sz="2200" kern="1200"/>
            <a:t>Trần Đức Huy</a:t>
          </a:r>
        </a:p>
        <a:p>
          <a:pPr marL="228600" lvl="1" indent="-228600" algn="l" defTabSz="977900">
            <a:lnSpc>
              <a:spcPct val="90000"/>
            </a:lnSpc>
            <a:spcBef>
              <a:spcPct val="0"/>
            </a:spcBef>
            <a:spcAft>
              <a:spcPct val="15000"/>
            </a:spcAft>
            <a:buChar char="•"/>
          </a:pPr>
          <a:r>
            <a:rPr lang="en-US" sz="2200" kern="1200"/>
            <a:t>Phạm Hoài Nam</a:t>
          </a:r>
        </a:p>
      </dsp:txBody>
      <dsp:txXfrm>
        <a:off x="0" y="1728276"/>
        <a:ext cx="5425739" cy="1697850"/>
      </dsp:txXfrm>
    </dsp:sp>
    <dsp:sp modelId="{578E0710-2EAF-4022-A2BD-072074106AC7}">
      <dsp:nvSpPr>
        <dsp:cNvPr id="0" name=""/>
        <dsp:cNvSpPr/>
      </dsp:nvSpPr>
      <dsp:spPr>
        <a:xfrm>
          <a:off x="271286" y="1403556"/>
          <a:ext cx="3798017"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56" tIns="0" rIns="143556" bIns="0" numCol="1" spcCol="1270" anchor="ctr" anchorCtr="0">
          <a:noAutofit/>
        </a:bodyPr>
        <a:lstStyle/>
        <a:p>
          <a:pPr marL="0" lvl="0" indent="0" algn="l" defTabSz="977900">
            <a:lnSpc>
              <a:spcPct val="90000"/>
            </a:lnSpc>
            <a:spcBef>
              <a:spcPct val="0"/>
            </a:spcBef>
            <a:spcAft>
              <a:spcPct val="35000"/>
            </a:spcAft>
            <a:buNone/>
          </a:pPr>
          <a:r>
            <a:rPr lang="en-US" sz="2200" b="1" u="sng" kern="1200"/>
            <a:t>Nhóm 13 : </a:t>
          </a:r>
          <a:endParaRPr lang="en-US" sz="2200" kern="1200"/>
        </a:p>
      </dsp:txBody>
      <dsp:txXfrm>
        <a:off x="302989" y="1435259"/>
        <a:ext cx="3734611"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11/5/2021</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778660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11/5/2021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50031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11/5/2021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12304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11/5/2021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9514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11/5/2021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27842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11/5/2021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5393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11/5/2021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525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11/5/2021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9914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11/5/2021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3272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11/5/2021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0055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11/5/2021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20895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lIns="109728" tIns="109728" rIns="109728" bIns="91440" anchor="ctr"/>
          <a:lstStyle>
            <a:lvl1pPr algn="l">
              <a:defRPr sz="1000">
                <a:solidFill>
                  <a:schemeClr val="tx1">
                    <a:tint val="75000"/>
                  </a:schemeClr>
                </a:solidFill>
              </a:defRPr>
            </a:lvl1pPr>
          </a:lstStyle>
          <a:p>
            <a:fld id="{4A8D24A4-5FEC-4062-8995-EB21925B3B40}" type="datetime1">
              <a:rPr lang="en-US" smtClean="0"/>
              <a:t>11/5/2021</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lIns="109728" tIns="109728" rIns="109728" bIns="9144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lIns="109728" tIns="109728" rIns="109728" bIns="9144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799417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hf sldNum="0" hdr="0" ftr="0" dt="0"/>
  <p:txStyles>
    <p:titleStyle>
      <a:lvl1pPr algn="l" defTabSz="914400" rtl="0" eaLnBrk="1" latinLnBrk="0" hangingPunct="1">
        <a:lnSpc>
          <a:spcPct val="11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14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14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14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14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tejashvi14/engineering-placements-prediction"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vi.wikipedia.org/wiki/Si%C3%AAu_ph%E1%BA%B3ng"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0">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2">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mt="40000"/>
          </a:blip>
          <a:srcRect r="-1" b="4636"/>
          <a:stretch/>
        </p:blipFill>
        <p:spPr>
          <a:xfrm>
            <a:off x="1525" y="10"/>
            <a:ext cx="12188951" cy="6857990"/>
          </a:xfrm>
          <a:prstGeom prst="rect">
            <a:avLst/>
          </a:prstGeom>
        </p:spPr>
      </p:pic>
      <p:grpSp>
        <p:nvGrpSpPr>
          <p:cNvPr id="45"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46" name="Oval 45">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3">
            <a:extLst>
              <a:ext uri="{FF2B5EF4-FFF2-40B4-BE49-F238E27FC236}">
                <a16:creationId xmlns:a16="http://schemas.microsoft.com/office/drawing/2014/main" id="{D5B54726-2888-4F90-8379-A92CECF9CA1A}"/>
              </a:ext>
            </a:extLst>
          </p:cNvPr>
          <p:cNvSpPr txBox="1"/>
          <p:nvPr/>
        </p:nvSpPr>
        <p:spPr>
          <a:xfrm>
            <a:off x="4796065" y="549964"/>
            <a:ext cx="1983235" cy="523220"/>
          </a:xfrm>
          <a:prstGeom prst="rect">
            <a:avLst/>
          </a:prstGeom>
          <a:noFill/>
        </p:spPr>
        <p:txBody>
          <a:bodyPr wrap="none" rtlCol="0">
            <a:spAutoFit/>
          </a:bodyPr>
          <a:lstStyle/>
          <a:p>
            <a:r>
              <a:rPr lang="vi-VN" sz="2800" b="1" dirty="0">
                <a:solidFill>
                  <a:srgbClr val="FFFFFF"/>
                </a:solidFill>
                <a:latin typeface="+mj-lt"/>
              </a:rPr>
              <a:t>TÊN ĐỀ TÀI:</a:t>
            </a:r>
            <a:endParaRPr lang="en-US" sz="2800" b="1" dirty="0">
              <a:solidFill>
                <a:srgbClr val="FFFFFF"/>
              </a:solidFill>
              <a:latin typeface="+mj-lt"/>
            </a:endParaRPr>
          </a:p>
        </p:txBody>
      </p:sp>
      <p:sp>
        <p:nvSpPr>
          <p:cNvPr id="81" name="Title 1">
            <a:extLst>
              <a:ext uri="{FF2B5EF4-FFF2-40B4-BE49-F238E27FC236}">
                <a16:creationId xmlns:a16="http://schemas.microsoft.com/office/drawing/2014/main" id="{DE1772E7-C3CC-400B-8F41-66E350BF371B}"/>
              </a:ext>
            </a:extLst>
          </p:cNvPr>
          <p:cNvSpPr txBox="1">
            <a:spLocks/>
          </p:cNvSpPr>
          <p:nvPr/>
        </p:nvSpPr>
        <p:spPr>
          <a:xfrm>
            <a:off x="508406" y="948190"/>
            <a:ext cx="11166967" cy="1378449"/>
          </a:xfrm>
          <a:prstGeom prst="rect">
            <a:avLst/>
          </a:prstGeom>
        </p:spPr>
        <p:txBody>
          <a:bodyPr lIns="109728" tIns="109728" rIns="109728" bIns="91440" anchor="b">
            <a:noAutofit/>
          </a:bodyPr>
          <a:lstStyle>
            <a:lvl1pPr algn="l" defTabSz="914400" rtl="0" eaLnBrk="1" latinLnBrk="0" hangingPunct="1">
              <a:lnSpc>
                <a:spcPct val="114000"/>
              </a:lnSpc>
              <a:spcBef>
                <a:spcPct val="0"/>
              </a:spcBef>
              <a:buNone/>
              <a:defRPr sz="5400" kern="1200">
                <a:solidFill>
                  <a:schemeClr val="tx1"/>
                </a:solidFill>
                <a:latin typeface="+mj-lt"/>
                <a:ea typeface="+mj-ea"/>
                <a:cs typeface="+mj-cs"/>
              </a:defRPr>
            </a:lvl1pPr>
          </a:lstStyle>
          <a:p>
            <a:pPr algn="ctr"/>
            <a:r>
              <a:rPr lang="en-US" sz="2800" b="1">
                <a:solidFill>
                  <a:srgbClr val="FFFFFF"/>
                </a:solidFill>
                <a:latin typeface="Times New Roman" panose="02020603050405020304" pitchFamily="18" charset="0"/>
                <a:cs typeface="Times New Roman" panose="02020603050405020304" pitchFamily="18" charset="0"/>
              </a:rPr>
              <a:t>Ứng dụng thuật toán Support-Vector-Machine và Cross-Validation để dự đoán cơ hội việc làm cho sinh viên năm cuối</a:t>
            </a:r>
            <a:endParaRPr lang="en-US" sz="2800" dirty="0">
              <a:solidFill>
                <a:srgbClr val="FFFFFF"/>
              </a:solidFill>
            </a:endParaRPr>
          </a:p>
        </p:txBody>
      </p:sp>
      <p:graphicFrame>
        <p:nvGraphicFramePr>
          <p:cNvPr id="82" name="Content Placeholder 2">
            <a:extLst>
              <a:ext uri="{FF2B5EF4-FFF2-40B4-BE49-F238E27FC236}">
                <a16:creationId xmlns:a16="http://schemas.microsoft.com/office/drawing/2014/main" id="{9E6CF8A0-C07F-4BF0-A979-5937F05DA4AC}"/>
              </a:ext>
            </a:extLst>
          </p:cNvPr>
          <p:cNvGraphicFramePr/>
          <p:nvPr>
            <p:extLst>
              <p:ext uri="{D42A27DB-BD31-4B8C-83A1-F6EECF244321}">
                <p14:modId xmlns:p14="http://schemas.microsoft.com/office/powerpoint/2010/main" val="2680649782"/>
              </p:ext>
            </p:extLst>
          </p:nvPr>
        </p:nvGraphicFramePr>
        <p:xfrm>
          <a:off x="5590887" y="2764894"/>
          <a:ext cx="5425739" cy="345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7">
            <a:extLst>
              <a:ext uri="{FF2B5EF4-FFF2-40B4-BE49-F238E27FC236}">
                <a16:creationId xmlns:a16="http://schemas.microsoft.com/office/drawing/2014/main" id="{A604D31B-865F-4DBF-860D-952DDB895E74}"/>
              </a:ext>
            </a:extLst>
          </p:cNvPr>
          <p:cNvPicPr>
            <a:picLocks noChangeAspect="1"/>
          </p:cNvPicPr>
          <p:nvPr/>
        </p:nvPicPr>
        <p:blipFill>
          <a:blip r:embed="rId8"/>
          <a:stretch>
            <a:fillRect/>
          </a:stretch>
        </p:blipFill>
        <p:spPr>
          <a:xfrm>
            <a:off x="751535" y="3173144"/>
            <a:ext cx="3248820" cy="19615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2226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1">
            <a:extLst>
              <a:ext uri="{FF2B5EF4-FFF2-40B4-BE49-F238E27FC236}">
                <a16:creationId xmlns:a16="http://schemas.microsoft.com/office/drawing/2014/main" id="{1CECD41D-FEB2-482F-922D-3C472D229553}"/>
              </a:ext>
            </a:extLst>
          </p:cNvPr>
          <p:cNvSpPr/>
          <p:nvPr/>
        </p:nvSpPr>
        <p:spPr>
          <a:xfrm>
            <a:off x="0" y="507193"/>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endParaRPr lang="en-US" sz="2400" dirty="0">
              <a:latin typeface="Times New Roman" panose="02020603050405020304" pitchFamily="18" charset="0"/>
              <a:cs typeface="Times New Roman" panose="02020603050405020304" pitchFamily="18" charset="0"/>
            </a:endParaRPr>
          </a:p>
        </p:txBody>
      </p:sp>
      <p:pic>
        <p:nvPicPr>
          <p:cNvPr id="39" name="Picture 2">
            <a:extLst>
              <a:ext uri="{FF2B5EF4-FFF2-40B4-BE49-F238E27FC236}">
                <a16:creationId xmlns:a16="http://schemas.microsoft.com/office/drawing/2014/main" id="{3A482C5E-16B9-4618-97F8-ABE377C6438A}"/>
              </a:ext>
            </a:extLst>
          </p:cNvPr>
          <p:cNvPicPr>
            <a:picLocks noChangeAspect="1"/>
          </p:cNvPicPr>
          <p:nvPr/>
        </p:nvPicPr>
        <p:blipFill>
          <a:blip r:embed="rId3"/>
          <a:stretch>
            <a:fillRect/>
          </a:stretch>
        </p:blipFill>
        <p:spPr>
          <a:xfrm>
            <a:off x="9062088" y="374273"/>
            <a:ext cx="2773084" cy="20391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TextBox 4">
            <a:extLst>
              <a:ext uri="{FF2B5EF4-FFF2-40B4-BE49-F238E27FC236}">
                <a16:creationId xmlns:a16="http://schemas.microsoft.com/office/drawing/2014/main" id="{4D30AB6E-2D00-4F79-9DA3-E3EFBDD4D8EB}"/>
              </a:ext>
            </a:extLst>
          </p:cNvPr>
          <p:cNvSpPr txBox="1"/>
          <p:nvPr/>
        </p:nvSpPr>
        <p:spPr>
          <a:xfrm>
            <a:off x="963227" y="630303"/>
            <a:ext cx="6098958" cy="461665"/>
          </a:xfrm>
          <a:prstGeom prst="rect">
            <a:avLst/>
          </a:prstGeom>
          <a:noFill/>
        </p:spPr>
        <p:txBody>
          <a:bodyPr wrap="square">
            <a:spAutoFit/>
          </a:bodyPr>
          <a:lstStyle/>
          <a:p>
            <a:r>
              <a:rPr lang="en-US" sz="2400" b="1" dirty="0" err="1">
                <a:latin typeface="Times New Roman" panose="02020603050405020304" pitchFamily="18" charset="0"/>
                <a:cs typeface="Times New Roman" panose="02020603050405020304" pitchFamily="18" charset="0"/>
              </a:rPr>
              <a:t>Ưu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điểm</a:t>
            </a:r>
            <a:r>
              <a:rPr lang="en-US" sz="2400" b="1" dirty="0">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của</a:t>
            </a:r>
            <a:r>
              <a:rPr lang="en-US" sz="2400" b="1">
                <a:latin typeface="Times New Roman" panose="02020603050405020304" pitchFamily="18" charset="0"/>
                <a:cs typeface="Times New Roman" panose="02020603050405020304" pitchFamily="18" charset="0"/>
              </a:rPr>
              <a:t> SVM :</a:t>
            </a:r>
            <a:endParaRPr lang="en-US" sz="2400" b="1" dirty="0">
              <a:latin typeface="Times New Roman" panose="02020603050405020304" pitchFamily="18" charset="0"/>
              <a:cs typeface="Times New Roman" panose="02020603050405020304" pitchFamily="18" charset="0"/>
            </a:endParaRPr>
          </a:p>
        </p:txBody>
      </p:sp>
      <p:sp>
        <p:nvSpPr>
          <p:cNvPr id="41" name="TextBox 6">
            <a:extLst>
              <a:ext uri="{FF2B5EF4-FFF2-40B4-BE49-F238E27FC236}">
                <a16:creationId xmlns:a16="http://schemas.microsoft.com/office/drawing/2014/main" id="{BF4C8C8C-F824-484D-AAD4-CF33B627D4B1}"/>
              </a:ext>
            </a:extLst>
          </p:cNvPr>
          <p:cNvSpPr txBox="1"/>
          <p:nvPr/>
        </p:nvSpPr>
        <p:spPr>
          <a:xfrm>
            <a:off x="381505" y="2688948"/>
            <a:ext cx="10842797" cy="2554545"/>
          </a:xfrm>
          <a:prstGeom prst="rect">
            <a:avLst/>
          </a:prstGeom>
          <a:noFill/>
        </p:spPr>
        <p:txBody>
          <a:bodyPr wrap="square">
            <a:spAutoFit/>
          </a:bodyPr>
          <a:lstStyle/>
          <a:p>
            <a:pPr algn="l">
              <a:buFont typeface="Arial" panose="020B0604020202020204" pitchFamily="34" charset="0"/>
              <a:buChar char="•"/>
            </a:pPr>
            <a:r>
              <a:rPr lang="vi-VN" sz="2000" b="1" i="0">
                <a:solidFill>
                  <a:srgbClr val="1B1B1B"/>
                </a:solidFill>
                <a:effectLst/>
                <a:latin typeface="Times New Roman" panose="02020603050405020304" pitchFamily="18" charset="0"/>
                <a:cs typeface="Times New Roman" panose="02020603050405020304" pitchFamily="18" charset="0"/>
              </a:rPr>
              <a:t>Xử lý trên không gian số chiều cao</a:t>
            </a:r>
            <a:r>
              <a:rPr lang="vi-VN" sz="2000" b="0" i="0">
                <a:solidFill>
                  <a:srgbClr val="1B1B1B"/>
                </a:solidFill>
                <a:effectLst/>
                <a:latin typeface="Times New Roman" panose="02020603050405020304" pitchFamily="18" charset="0"/>
                <a:cs typeface="Times New Roman" panose="02020603050405020304" pitchFamily="18" charset="0"/>
              </a:rPr>
              <a:t>: SVM là một công cụ tính toán hiệu quả trong không gian chiều cao, trong đó đặc biệt áp dụng cho các bài toán phân loại văn bản và phân tích quan điểm nơi chiều có thể cực kỳ lớn</a:t>
            </a:r>
          </a:p>
          <a:p>
            <a:pPr algn="l">
              <a:buFont typeface="Arial" panose="020B0604020202020204" pitchFamily="34" charset="0"/>
              <a:buChar char="•"/>
            </a:pPr>
            <a:r>
              <a:rPr lang="vi-VN" sz="2000" b="1" i="0">
                <a:solidFill>
                  <a:srgbClr val="1B1B1B"/>
                </a:solidFill>
                <a:effectLst/>
                <a:latin typeface="Times New Roman" panose="02020603050405020304" pitchFamily="18" charset="0"/>
                <a:cs typeface="Times New Roman" panose="02020603050405020304" pitchFamily="18" charset="0"/>
              </a:rPr>
              <a:t>Tiết kiệm bộ nhớ</a:t>
            </a:r>
            <a:r>
              <a:rPr lang="vi-VN" sz="2000" b="0" i="0">
                <a:solidFill>
                  <a:srgbClr val="1B1B1B"/>
                </a:solidFill>
                <a:effectLst/>
                <a:latin typeface="Times New Roman" panose="02020603050405020304" pitchFamily="18" charset="0"/>
                <a:cs typeface="Times New Roman" panose="02020603050405020304" pitchFamily="18" charset="0"/>
              </a:rPr>
              <a:t>: Do chỉ có một tập hợp con của các điểm được sử dụng trong quá trình huấn luyện và ra quyết định thực tế cho các điểm dữ liệu mới nên chỉ có những điểm cần thiết mới được lưu trữ trong bộ nhớ khi ra quyết dịnh</a:t>
            </a:r>
          </a:p>
          <a:p>
            <a:pPr algn="l">
              <a:buFont typeface="Arial" panose="020B0604020202020204" pitchFamily="34" charset="0"/>
              <a:buChar char="•"/>
            </a:pPr>
            <a:r>
              <a:rPr lang="vi-VN" sz="2000" b="1" i="0">
                <a:solidFill>
                  <a:srgbClr val="1B1B1B"/>
                </a:solidFill>
                <a:effectLst/>
                <a:latin typeface="Times New Roman" panose="02020603050405020304" pitchFamily="18" charset="0"/>
                <a:cs typeface="Times New Roman" panose="02020603050405020304" pitchFamily="18" charset="0"/>
              </a:rPr>
              <a:t>Tính linh hoạt</a:t>
            </a:r>
            <a:r>
              <a:rPr lang="vi-VN" sz="2000" b="0" i="0">
                <a:solidFill>
                  <a:srgbClr val="1B1B1B"/>
                </a:solidFill>
                <a:effectLst/>
                <a:latin typeface="Times New Roman" panose="02020603050405020304" pitchFamily="18" charset="0"/>
                <a:cs typeface="Times New Roman" panose="02020603050405020304" pitchFamily="18" charset="0"/>
              </a:rPr>
              <a:t> - phân lớp thường là phi tuyến tính. Khả năng áp dụng Kernel mới cho phép linh động giữa các phương pháp tuyến tính và phi tuyến tính từ đó khiến cho hiệu suất phân loại lớn hơn.</a:t>
            </a:r>
          </a:p>
        </p:txBody>
      </p:sp>
      <p:sp>
        <p:nvSpPr>
          <p:cNvPr id="43" name="Hộp Văn bản 42">
            <a:extLst>
              <a:ext uri="{FF2B5EF4-FFF2-40B4-BE49-F238E27FC236}">
                <a16:creationId xmlns:a16="http://schemas.microsoft.com/office/drawing/2014/main" id="{A5C8E329-9604-4227-81D4-7C1CC9087325}"/>
              </a:ext>
            </a:extLst>
          </p:cNvPr>
          <p:cNvSpPr txBox="1"/>
          <p:nvPr/>
        </p:nvSpPr>
        <p:spPr>
          <a:xfrm>
            <a:off x="209098" y="1471977"/>
            <a:ext cx="8849941" cy="923330"/>
          </a:xfrm>
          <a:prstGeom prst="rect">
            <a:avLst/>
          </a:prstGeom>
          <a:noFill/>
        </p:spPr>
        <p:txBody>
          <a:bodyPr wrap="square">
            <a:spAutoFit/>
          </a:bodyPr>
          <a:lstStyle/>
          <a:p>
            <a:r>
              <a:rPr lang="en-US">
                <a:solidFill>
                  <a:srgbClr val="1B1B1B"/>
                </a:solidFill>
                <a:latin typeface="Times New Roman" panose="02020603050405020304" pitchFamily="18" charset="0"/>
                <a:cs typeface="Times New Roman" panose="02020603050405020304" pitchFamily="18" charset="0"/>
              </a:rPr>
              <a:t>SVM l</a:t>
            </a:r>
            <a:r>
              <a:rPr lang="vi-VN" b="0" i="0">
                <a:solidFill>
                  <a:srgbClr val="1B1B1B"/>
                </a:solidFill>
                <a:effectLst/>
                <a:latin typeface="Times New Roman" panose="02020603050405020304" pitchFamily="18" charset="0"/>
                <a:cs typeface="Times New Roman" panose="02020603050405020304" pitchFamily="18" charset="0"/>
              </a:rPr>
              <a:t>à một kĩ thuật phân lớp khá phổ biến, SVM thể hiện được nhiều ưu điểm trong số đó có việc tính toán hiệu quả trên các tập dữ liệu lớn. Có thể kể thêm một số ưu điểm của phương pháp này như:</a:t>
            </a:r>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242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8" name="Rectangle 60">
            <a:extLst>
              <a:ext uri="{FF2B5EF4-FFF2-40B4-BE49-F238E27FC236}">
                <a16:creationId xmlns:a16="http://schemas.microsoft.com/office/drawing/2014/main" id="{B3541D7B-450A-4EE2-B21B-9727E43A2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62">
            <a:extLst>
              <a:ext uri="{FF2B5EF4-FFF2-40B4-BE49-F238E27FC236}">
                <a16:creationId xmlns:a16="http://schemas.microsoft.com/office/drawing/2014/main" id="{096B1A4B-E500-494D-B0F9-F17511DA8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40" name="Decorative Circles">
            <a:extLst>
              <a:ext uri="{FF2B5EF4-FFF2-40B4-BE49-F238E27FC236}">
                <a16:creationId xmlns:a16="http://schemas.microsoft.com/office/drawing/2014/main" id="{46A163C1-BE18-4312-A197-922998A5E6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41" name="Oval 65">
              <a:extLst>
                <a:ext uri="{FF2B5EF4-FFF2-40B4-BE49-F238E27FC236}">
                  <a16:creationId xmlns:a16="http://schemas.microsoft.com/office/drawing/2014/main" id="{FDBC255C-80D3-4A3A-860F-B54D48156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66">
              <a:extLst>
                <a:ext uri="{FF2B5EF4-FFF2-40B4-BE49-F238E27FC236}">
                  <a16:creationId xmlns:a16="http://schemas.microsoft.com/office/drawing/2014/main" id="{760D35A9-934C-48F2-934A-4626831E1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67">
              <a:extLst>
                <a:ext uri="{FF2B5EF4-FFF2-40B4-BE49-F238E27FC236}">
                  <a16:creationId xmlns:a16="http://schemas.microsoft.com/office/drawing/2014/main" id="{671AF990-70DB-4E6A-808C-BFDC117DF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68">
              <a:extLst>
                <a:ext uri="{FF2B5EF4-FFF2-40B4-BE49-F238E27FC236}">
                  <a16:creationId xmlns:a16="http://schemas.microsoft.com/office/drawing/2014/main" id="{DA18C602-482B-4FB4-B77C-D7265CDBF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69">
              <a:extLst>
                <a:ext uri="{FF2B5EF4-FFF2-40B4-BE49-F238E27FC236}">
                  <a16:creationId xmlns:a16="http://schemas.microsoft.com/office/drawing/2014/main" id="{185DB140-C2E7-4FAD-BD7C-7DA37344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70">
              <a:extLst>
                <a:ext uri="{FF2B5EF4-FFF2-40B4-BE49-F238E27FC236}">
                  <a16:creationId xmlns:a16="http://schemas.microsoft.com/office/drawing/2014/main" id="{1B962A39-5DCB-4F35-9080-B50BE8E4E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71">
              <a:extLst>
                <a:ext uri="{FF2B5EF4-FFF2-40B4-BE49-F238E27FC236}">
                  <a16:creationId xmlns:a16="http://schemas.microsoft.com/office/drawing/2014/main" id="{3732942D-86FA-4F0A-AF43-0C412834FD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72">
              <a:extLst>
                <a:ext uri="{FF2B5EF4-FFF2-40B4-BE49-F238E27FC236}">
                  <a16:creationId xmlns:a16="http://schemas.microsoft.com/office/drawing/2014/main" id="{5E1C376D-FA1E-4D22-92AB-F7531DE09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73">
              <a:extLst>
                <a:ext uri="{FF2B5EF4-FFF2-40B4-BE49-F238E27FC236}">
                  <a16:creationId xmlns:a16="http://schemas.microsoft.com/office/drawing/2014/main" id="{A6CC4C28-9164-4044-BF9F-AA5DC7684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74">
              <a:extLst>
                <a:ext uri="{FF2B5EF4-FFF2-40B4-BE49-F238E27FC236}">
                  <a16:creationId xmlns:a16="http://schemas.microsoft.com/office/drawing/2014/main" id="{ED344466-C9A7-40E2-AF0C-814012A6C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75">
              <a:extLst>
                <a:ext uri="{FF2B5EF4-FFF2-40B4-BE49-F238E27FC236}">
                  <a16:creationId xmlns:a16="http://schemas.microsoft.com/office/drawing/2014/main" id="{F509EAE9-5954-40AB-B909-CAAF611E1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2" name="Freeform: Shape 76">
              <a:extLst>
                <a:ext uri="{FF2B5EF4-FFF2-40B4-BE49-F238E27FC236}">
                  <a16:creationId xmlns:a16="http://schemas.microsoft.com/office/drawing/2014/main" id="{0C46171F-594E-4372-A7A2-4BA92FC45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3" name="Freeform: Shape 77">
              <a:extLst>
                <a:ext uri="{FF2B5EF4-FFF2-40B4-BE49-F238E27FC236}">
                  <a16:creationId xmlns:a16="http://schemas.microsoft.com/office/drawing/2014/main" id="{194695F5-B718-4503-B8B9-DF5B5984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4" name="Oval 78">
              <a:extLst>
                <a:ext uri="{FF2B5EF4-FFF2-40B4-BE49-F238E27FC236}">
                  <a16:creationId xmlns:a16="http://schemas.microsoft.com/office/drawing/2014/main" id="{43466BA9-815A-4AE7-8BA2-8924053FFD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Shape 79">
              <a:extLst>
                <a:ext uri="{FF2B5EF4-FFF2-40B4-BE49-F238E27FC236}">
                  <a16:creationId xmlns:a16="http://schemas.microsoft.com/office/drawing/2014/main" id="{75E7AF3A-5C3A-495D-BEB8-66AD209AB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57" name="Rectangle 81">
            <a:extLst>
              <a:ext uri="{FF2B5EF4-FFF2-40B4-BE49-F238E27FC236}">
                <a16:creationId xmlns:a16="http://schemas.microsoft.com/office/drawing/2014/main" id="{94BF4DA2-C280-4CF1-9DA6-4581A47A1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83">
            <a:extLst>
              <a:ext uri="{FF2B5EF4-FFF2-40B4-BE49-F238E27FC236}">
                <a16:creationId xmlns:a16="http://schemas.microsoft.com/office/drawing/2014/main" id="{243CD67A-5DBC-47B0-929B-B99E03041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9" name="Picture 3" descr="Stack of white triangles to create 3D square shapes">
            <a:extLst>
              <a:ext uri="{FF2B5EF4-FFF2-40B4-BE49-F238E27FC236}">
                <a16:creationId xmlns:a16="http://schemas.microsoft.com/office/drawing/2014/main" id="{713D5B1A-4415-48A1-885B-A17506A4E76B}"/>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60" name="Group 85">
            <a:extLst>
              <a:ext uri="{FF2B5EF4-FFF2-40B4-BE49-F238E27FC236}">
                <a16:creationId xmlns:a16="http://schemas.microsoft.com/office/drawing/2014/main" id="{4A2AF939-8554-41D8-BC56-E669C4882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61" name="Oval 86">
              <a:extLst>
                <a:ext uri="{FF2B5EF4-FFF2-40B4-BE49-F238E27FC236}">
                  <a16:creationId xmlns:a16="http://schemas.microsoft.com/office/drawing/2014/main" id="{E65EF83D-AFE6-413E-93D0-83E87725B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7">
              <a:extLst>
                <a:ext uri="{FF2B5EF4-FFF2-40B4-BE49-F238E27FC236}">
                  <a16:creationId xmlns:a16="http://schemas.microsoft.com/office/drawing/2014/main" id="{8B428706-0DF0-4D2B-A133-C4B52FADC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88">
              <a:extLst>
                <a:ext uri="{FF2B5EF4-FFF2-40B4-BE49-F238E27FC236}">
                  <a16:creationId xmlns:a16="http://schemas.microsoft.com/office/drawing/2014/main" id="{D800CCA1-A7C0-483C-82D0-3DF1CE0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89">
              <a:extLst>
                <a:ext uri="{FF2B5EF4-FFF2-40B4-BE49-F238E27FC236}">
                  <a16:creationId xmlns:a16="http://schemas.microsoft.com/office/drawing/2014/main" id="{8C6E963D-ED15-4671-BB43-A1C1270C76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90">
              <a:extLst>
                <a:ext uri="{FF2B5EF4-FFF2-40B4-BE49-F238E27FC236}">
                  <a16:creationId xmlns:a16="http://schemas.microsoft.com/office/drawing/2014/main" id="{8BA97654-BDFC-426F-BC03-98979837F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91">
              <a:extLst>
                <a:ext uri="{FF2B5EF4-FFF2-40B4-BE49-F238E27FC236}">
                  <a16:creationId xmlns:a16="http://schemas.microsoft.com/office/drawing/2014/main" id="{993016A3-921E-479E-8194-4B1040A44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92">
              <a:extLst>
                <a:ext uri="{FF2B5EF4-FFF2-40B4-BE49-F238E27FC236}">
                  <a16:creationId xmlns:a16="http://schemas.microsoft.com/office/drawing/2014/main" id="{CE0C698A-6D37-42C3-A49B-A1524A58E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93">
              <a:extLst>
                <a:ext uri="{FF2B5EF4-FFF2-40B4-BE49-F238E27FC236}">
                  <a16:creationId xmlns:a16="http://schemas.microsoft.com/office/drawing/2014/main" id="{4053D792-33F8-4912-A460-F2D7CF78B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94">
              <a:extLst>
                <a:ext uri="{FF2B5EF4-FFF2-40B4-BE49-F238E27FC236}">
                  <a16:creationId xmlns:a16="http://schemas.microsoft.com/office/drawing/2014/main" id="{B4635141-289F-4D2D-9405-E0D3857A8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95">
              <a:extLst>
                <a:ext uri="{FF2B5EF4-FFF2-40B4-BE49-F238E27FC236}">
                  <a16:creationId xmlns:a16="http://schemas.microsoft.com/office/drawing/2014/main" id="{C935D1E9-E3A3-4C08-B4DE-7E22CAF92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96">
              <a:extLst>
                <a:ext uri="{FF2B5EF4-FFF2-40B4-BE49-F238E27FC236}">
                  <a16:creationId xmlns:a16="http://schemas.microsoft.com/office/drawing/2014/main" id="{62A45D8F-262B-4D8C-8A77-09A74C2B1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97">
              <a:extLst>
                <a:ext uri="{FF2B5EF4-FFF2-40B4-BE49-F238E27FC236}">
                  <a16:creationId xmlns:a16="http://schemas.microsoft.com/office/drawing/2014/main" id="{836905B6-5D08-4830-8F68-D5E629EC7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98">
              <a:extLst>
                <a:ext uri="{FF2B5EF4-FFF2-40B4-BE49-F238E27FC236}">
                  <a16:creationId xmlns:a16="http://schemas.microsoft.com/office/drawing/2014/main" id="{C3648FF6-63EF-453F-AA23-297FE7FEC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99">
              <a:extLst>
                <a:ext uri="{FF2B5EF4-FFF2-40B4-BE49-F238E27FC236}">
                  <a16:creationId xmlns:a16="http://schemas.microsoft.com/office/drawing/2014/main" id="{7464CF62-E868-4058-815E-2DBC8F80C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1">
            <a:extLst>
              <a:ext uri="{FF2B5EF4-FFF2-40B4-BE49-F238E27FC236}">
                <a16:creationId xmlns:a16="http://schemas.microsoft.com/office/drawing/2014/main" id="{B9184F12-86CB-4180-912C-0668DCDF622C}"/>
              </a:ext>
            </a:extLst>
          </p:cNvPr>
          <p:cNvSpPr/>
          <p:nvPr/>
        </p:nvSpPr>
        <p:spPr>
          <a:xfrm>
            <a:off x="0" y="507193"/>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endParaRPr lang="en-US" sz="2400" dirty="0">
              <a:latin typeface="Times New Roman" panose="02020603050405020304" pitchFamily="18" charset="0"/>
              <a:cs typeface="Times New Roman" panose="02020603050405020304" pitchFamily="18" charset="0"/>
            </a:endParaRPr>
          </a:p>
        </p:txBody>
      </p:sp>
      <p:pic>
        <p:nvPicPr>
          <p:cNvPr id="76" name="Picture 2">
            <a:extLst>
              <a:ext uri="{FF2B5EF4-FFF2-40B4-BE49-F238E27FC236}">
                <a16:creationId xmlns:a16="http://schemas.microsoft.com/office/drawing/2014/main" id="{8B77C72F-17F7-48D0-8561-6651D2DAC9C3}"/>
              </a:ext>
            </a:extLst>
          </p:cNvPr>
          <p:cNvPicPr>
            <a:picLocks noChangeAspect="1"/>
          </p:cNvPicPr>
          <p:nvPr/>
        </p:nvPicPr>
        <p:blipFill>
          <a:blip r:embed="rId3"/>
          <a:stretch>
            <a:fillRect/>
          </a:stretch>
        </p:blipFill>
        <p:spPr>
          <a:xfrm>
            <a:off x="9062088" y="374273"/>
            <a:ext cx="2773084" cy="20391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7" name="TextBox 4">
            <a:extLst>
              <a:ext uri="{FF2B5EF4-FFF2-40B4-BE49-F238E27FC236}">
                <a16:creationId xmlns:a16="http://schemas.microsoft.com/office/drawing/2014/main" id="{1C53FDFD-6499-4C3A-AA0E-787358B3B391}"/>
              </a:ext>
            </a:extLst>
          </p:cNvPr>
          <p:cNvSpPr txBox="1"/>
          <p:nvPr/>
        </p:nvSpPr>
        <p:spPr>
          <a:xfrm>
            <a:off x="963227" y="630303"/>
            <a:ext cx="6098958" cy="461665"/>
          </a:xfrm>
          <a:prstGeom prst="rect">
            <a:avLst/>
          </a:prstGeom>
          <a:noFill/>
        </p:spPr>
        <p:txBody>
          <a:bodyPr wrap="square">
            <a:spAutoFit/>
          </a:bodyPr>
          <a:lstStyle/>
          <a:p>
            <a:r>
              <a:rPr lang="en-US" sz="2400" b="1">
                <a:latin typeface="Times New Roman" panose="02020603050405020304" pitchFamily="18" charset="0"/>
                <a:cs typeface="Times New Roman" panose="02020603050405020304" pitchFamily="18" charset="0"/>
              </a:rPr>
              <a:t>Nhược </a:t>
            </a:r>
            <a:r>
              <a:rPr lang="en-US" sz="2400" b="1" dirty="0" err="1">
                <a:latin typeface="Times New Roman" panose="02020603050405020304" pitchFamily="18" charset="0"/>
                <a:cs typeface="Times New Roman" panose="02020603050405020304" pitchFamily="18" charset="0"/>
              </a:rPr>
              <a:t>điểm</a:t>
            </a:r>
            <a:r>
              <a:rPr lang="en-US" sz="2400" b="1" dirty="0">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của</a:t>
            </a:r>
            <a:r>
              <a:rPr lang="en-US" sz="2400" b="1">
                <a:latin typeface="Times New Roman" panose="02020603050405020304" pitchFamily="18" charset="0"/>
                <a:cs typeface="Times New Roman" panose="02020603050405020304" pitchFamily="18" charset="0"/>
              </a:rPr>
              <a:t> SVM :</a:t>
            </a:r>
            <a:endParaRPr lang="en-US" sz="2400" b="1" dirty="0">
              <a:latin typeface="Times New Roman" panose="02020603050405020304" pitchFamily="18" charset="0"/>
              <a:cs typeface="Times New Roman" panose="02020603050405020304" pitchFamily="18" charset="0"/>
            </a:endParaRPr>
          </a:p>
        </p:txBody>
      </p:sp>
      <p:sp>
        <p:nvSpPr>
          <p:cNvPr id="78" name="TextBox 6">
            <a:extLst>
              <a:ext uri="{FF2B5EF4-FFF2-40B4-BE49-F238E27FC236}">
                <a16:creationId xmlns:a16="http://schemas.microsoft.com/office/drawing/2014/main" id="{3DC26D6A-1D96-4D19-BABF-8F3FB5DA27E3}"/>
              </a:ext>
            </a:extLst>
          </p:cNvPr>
          <p:cNvSpPr txBox="1"/>
          <p:nvPr/>
        </p:nvSpPr>
        <p:spPr>
          <a:xfrm>
            <a:off x="381505" y="2688948"/>
            <a:ext cx="10842797" cy="1938992"/>
          </a:xfrm>
          <a:prstGeom prst="rect">
            <a:avLst/>
          </a:prstGeom>
          <a:noFill/>
        </p:spPr>
        <p:txBody>
          <a:bodyPr wrap="square">
            <a:spAutoFit/>
          </a:bodyPr>
          <a:lstStyle/>
          <a:p>
            <a:pPr algn="l">
              <a:buFont typeface="Arial" panose="020B0604020202020204" pitchFamily="34" charset="0"/>
              <a:buChar char="•"/>
            </a:pPr>
            <a:r>
              <a:rPr lang="vi-VN" sz="2000" b="1" i="1">
                <a:solidFill>
                  <a:srgbClr val="1B1B1B"/>
                </a:solidFill>
                <a:effectLst/>
                <a:latin typeface="Times New Roman" panose="02020603050405020304" pitchFamily="18" charset="0"/>
                <a:cs typeface="Times New Roman" panose="02020603050405020304" pitchFamily="18" charset="0"/>
              </a:rPr>
              <a:t>Bài toán số chiều cao</a:t>
            </a:r>
            <a:r>
              <a:rPr lang="vi-VN" sz="2000" b="0" i="0">
                <a:solidFill>
                  <a:srgbClr val="1B1B1B"/>
                </a:solidFill>
                <a:effectLst/>
                <a:latin typeface="Times New Roman" panose="02020603050405020304" pitchFamily="18" charset="0"/>
                <a:cs typeface="Times New Roman" panose="02020603050405020304" pitchFamily="18" charset="0"/>
              </a:rPr>
              <a:t>: Trong trường hợp số lượng thuộc tính của tập dữ liệu lớn hơn rất nhiều so với số lượng dữ liệu thì SVM cho kết quả khá tồi</a:t>
            </a:r>
            <a:endParaRPr lang="en-US" sz="2000" b="0" i="0">
              <a:solidFill>
                <a:srgbClr val="1B1B1B"/>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vi-VN" sz="2000" b="0" i="0">
              <a:solidFill>
                <a:srgbClr val="1B1B1B"/>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2000" b="1" i="1">
                <a:solidFill>
                  <a:srgbClr val="1B1B1B"/>
                </a:solidFill>
                <a:effectLst/>
                <a:latin typeface="Times New Roman" panose="02020603050405020304" pitchFamily="18" charset="0"/>
                <a:cs typeface="Times New Roman" panose="02020603050405020304" pitchFamily="18" charset="0"/>
              </a:rPr>
              <a:t>Chưa thể hiện rõ tính xác suất</a:t>
            </a:r>
            <a:r>
              <a:rPr lang="vi-VN" sz="2000" b="0" i="0">
                <a:solidFill>
                  <a:srgbClr val="1B1B1B"/>
                </a:solidFill>
                <a:effectLst/>
                <a:latin typeface="Times New Roman" panose="02020603050405020304" pitchFamily="18" charset="0"/>
                <a:cs typeface="Times New Roman" panose="02020603050405020304" pitchFamily="18" charset="0"/>
              </a:rPr>
              <a:t>: Việc phân lớp của SVM chỉ là việc cố gắng tách các đối tượng </a:t>
            </a:r>
            <a:r>
              <a:rPr lang="en-US" sz="2000">
                <a:solidFill>
                  <a:srgbClr val="1B1B1B"/>
                </a:solidFill>
                <a:latin typeface="Times New Roman" panose="02020603050405020304" pitchFamily="18" charset="0"/>
                <a:cs typeface="Times New Roman" panose="02020603050405020304" pitchFamily="18" charset="0"/>
              </a:rPr>
              <a:t>thành</a:t>
            </a:r>
            <a:r>
              <a:rPr lang="vi-VN" sz="2000" b="0" i="0">
                <a:solidFill>
                  <a:srgbClr val="1B1B1B"/>
                </a:solidFill>
                <a:effectLst/>
                <a:latin typeface="Times New Roman" panose="02020603050405020304" pitchFamily="18" charset="0"/>
                <a:cs typeface="Times New Roman" panose="02020603050405020304" pitchFamily="18" charset="0"/>
              </a:rPr>
              <a:t> hai lớp được phân tách bởi siêu phẳng SVM. Điều này chưa giải thích được xác suất xuất hiện của một </a:t>
            </a:r>
            <a:r>
              <a:rPr lang="en-US" sz="2000" b="0" i="0">
                <a:solidFill>
                  <a:srgbClr val="1B1B1B"/>
                </a:solidFill>
                <a:effectLst/>
                <a:latin typeface="Times New Roman" panose="02020603050405020304" pitchFamily="18" charset="0"/>
                <a:cs typeface="Times New Roman" panose="02020603050405020304" pitchFamily="18" charset="0"/>
              </a:rPr>
              <a:t>đối t</a:t>
            </a:r>
            <a:r>
              <a:rPr lang="en-US" sz="2000">
                <a:solidFill>
                  <a:srgbClr val="1B1B1B"/>
                </a:solidFill>
                <a:latin typeface="Times New Roman" panose="02020603050405020304" pitchFamily="18" charset="0"/>
                <a:cs typeface="Times New Roman" panose="02020603050405020304" pitchFamily="18" charset="0"/>
              </a:rPr>
              <a:t>ượng</a:t>
            </a:r>
            <a:r>
              <a:rPr lang="en-US" sz="2000" b="0" i="0">
                <a:solidFill>
                  <a:srgbClr val="1B1B1B"/>
                </a:solidFill>
                <a:effectLst/>
                <a:latin typeface="Times New Roman" panose="02020603050405020304" pitchFamily="18" charset="0"/>
                <a:cs typeface="Times New Roman" panose="02020603050405020304" pitchFamily="18" charset="0"/>
              </a:rPr>
              <a:t> </a:t>
            </a:r>
            <a:r>
              <a:rPr lang="vi-VN" sz="2000" b="0" i="0">
                <a:solidFill>
                  <a:srgbClr val="1B1B1B"/>
                </a:solidFill>
                <a:effectLst/>
                <a:latin typeface="Times New Roman" panose="02020603050405020304" pitchFamily="18" charset="0"/>
                <a:cs typeface="Times New Roman" panose="02020603050405020304" pitchFamily="18" charset="0"/>
              </a:rPr>
              <a:t>trong một nhóm là như thế nào. </a:t>
            </a:r>
          </a:p>
        </p:txBody>
      </p:sp>
      <p:sp>
        <p:nvSpPr>
          <p:cNvPr id="79" name="Hộp Văn bản 78">
            <a:extLst>
              <a:ext uri="{FF2B5EF4-FFF2-40B4-BE49-F238E27FC236}">
                <a16:creationId xmlns:a16="http://schemas.microsoft.com/office/drawing/2014/main" id="{FB587B47-B15B-4117-8EF0-8899E3923852}"/>
              </a:ext>
            </a:extLst>
          </p:cNvPr>
          <p:cNvSpPr txBox="1"/>
          <p:nvPr/>
        </p:nvSpPr>
        <p:spPr>
          <a:xfrm>
            <a:off x="356828" y="1469175"/>
            <a:ext cx="8849941" cy="369332"/>
          </a:xfrm>
          <a:prstGeom prst="rect">
            <a:avLst/>
          </a:prstGeom>
          <a:noFill/>
        </p:spPr>
        <p:txBody>
          <a:bodyPr wrap="square">
            <a:spAutoFit/>
          </a:bodyPr>
          <a:lstStyle/>
          <a:p>
            <a:r>
              <a:rPr lang="en-US">
                <a:solidFill>
                  <a:srgbClr val="1B1B1B"/>
                </a:solidFill>
                <a:latin typeface="Times New Roman" panose="02020603050405020304" pitchFamily="18" charset="0"/>
                <a:cs typeface="Times New Roman" panose="02020603050405020304" pitchFamily="18" charset="0"/>
              </a:rPr>
              <a:t>Mặc dù có nhiều ưu điểm nhưng SVM vẫn có những hạn chế nhất định </a:t>
            </a:r>
            <a:r>
              <a:rPr lang="vi-VN" b="0" i="0">
                <a:solidFill>
                  <a:srgbClr val="1B1B1B"/>
                </a:solidFill>
                <a:effectLst/>
                <a:latin typeface="Times New Roman" panose="02020603050405020304" pitchFamily="18" charset="0"/>
                <a:cs typeface="Times New Roman" panose="02020603050405020304" pitchFamily="18" charset="0"/>
              </a:rPr>
              <a:t>:</a:t>
            </a:r>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115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20929"/>
            <a:ext cx="12188951"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1">
            <a:extLst>
              <a:ext uri="{FF2B5EF4-FFF2-40B4-BE49-F238E27FC236}">
                <a16:creationId xmlns:a16="http://schemas.microsoft.com/office/drawing/2014/main" id="{65AC4313-0403-4423-AEA9-9120DE1463BA}"/>
              </a:ext>
            </a:extLst>
          </p:cNvPr>
          <p:cNvSpPr/>
          <p:nvPr/>
        </p:nvSpPr>
        <p:spPr>
          <a:xfrm>
            <a:off x="789925" y="2596437"/>
            <a:ext cx="6096000" cy="2031325"/>
          </a:xfrm>
          <a:prstGeom prst="rect">
            <a:avLst/>
          </a:prstGeom>
        </p:spPr>
        <p:txBody>
          <a:bodyPr>
            <a:spAutoFit/>
          </a:bodyPr>
          <a:lstStyle/>
          <a:p>
            <a:pPr algn="just" rtl="0" fontAlgn="base">
              <a:spcBef>
                <a:spcPts val="0"/>
              </a:spcBef>
              <a:spcAft>
                <a:spcPts val="0"/>
              </a:spcAft>
              <a:buFont typeface="Arial" panose="020B0604020202020204" pitchFamily="34" charset="0"/>
              <a:buChar char="•"/>
            </a:pPr>
            <a:r>
              <a:rPr lang="vi-VN" sz="1800" b="0" i="0" u="none" strike="noStrike">
                <a:solidFill>
                  <a:srgbClr val="333333"/>
                </a:solidFill>
                <a:effectLst/>
                <a:latin typeface="Times New Roman" panose="02020603050405020304" pitchFamily="18" charset="0"/>
              </a:rPr>
              <a:t> </a:t>
            </a:r>
            <a:r>
              <a:rPr lang="vi-VN" sz="1800" b="1" i="0" u="none" strike="noStrike">
                <a:solidFill>
                  <a:srgbClr val="000000"/>
                </a:solidFill>
                <a:effectLst/>
                <a:latin typeface="Times New Roman" panose="02020603050405020304" pitchFamily="18" charset="0"/>
              </a:rPr>
              <a:t> </a:t>
            </a:r>
            <a:r>
              <a:rPr lang="en-US" sz="1800" b="1" i="0" u="none" strike="noStrike">
                <a:solidFill>
                  <a:srgbClr val="000000"/>
                </a:solidFill>
                <a:effectLst/>
                <a:latin typeface="Times New Roman" panose="02020603050405020304" pitchFamily="18" charset="0"/>
              </a:rPr>
              <a:t>Age</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 Tuổi</a:t>
            </a:r>
            <a:r>
              <a:rPr lang="vi-VN" sz="1800" b="0" i="0" u="none" strike="noStrike">
                <a:solidFill>
                  <a:srgbClr val="000000"/>
                </a:solidFill>
                <a:effectLst/>
                <a:latin typeface="Times New Roman" panose="02020603050405020304" pitchFamily="18" charset="0"/>
              </a:rPr>
              <a:t>)</a:t>
            </a:r>
            <a:endParaRPr lang="vi-VN" sz="1800" b="0" i="0" u="none" strike="noStrike">
              <a:solidFill>
                <a:srgbClr val="333333"/>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1" i="0" u="none" strike="noStrike">
                <a:solidFill>
                  <a:srgbClr val="000000"/>
                </a:solidFill>
                <a:effectLst/>
                <a:latin typeface="Times New Roman" panose="02020603050405020304" pitchFamily="18" charset="0"/>
              </a:rPr>
              <a:t> Gender</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 Giới tính</a:t>
            </a:r>
            <a:r>
              <a:rPr lang="vi-VN" sz="1800" b="0"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en-US" sz="1800" b="1" i="0" u="none" strike="noStrike">
                <a:solidFill>
                  <a:srgbClr val="000000"/>
                </a:solidFill>
                <a:effectLst/>
                <a:latin typeface="Times New Roman" panose="02020603050405020304" pitchFamily="18" charset="0"/>
              </a:rPr>
              <a:t> Stream</a:t>
            </a:r>
            <a:r>
              <a:rPr lang="vi-VN" sz="1800" b="1" i="0" u="none" strike="noStrike">
                <a:solidFill>
                  <a:srgbClr val="000000"/>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Ngành nghề</a:t>
            </a:r>
            <a:r>
              <a:rPr lang="vi-VN" sz="1800" b="0"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en-US" sz="1800" b="1" i="0" u="none" strike="noStrike">
                <a:solidFill>
                  <a:srgbClr val="1B1B1B"/>
                </a:solidFill>
                <a:effectLst/>
                <a:latin typeface="Times New Roman" panose="02020603050405020304" pitchFamily="18" charset="0"/>
              </a:rPr>
              <a:t> </a:t>
            </a:r>
            <a:r>
              <a:rPr lang="vi-VN" sz="1800" b="1" i="0" u="none" strike="noStrike">
                <a:solidFill>
                  <a:srgbClr val="1B1B1B"/>
                </a:solidFill>
                <a:effectLst/>
                <a:latin typeface="Times New Roman" panose="02020603050405020304" pitchFamily="18" charset="0"/>
              </a:rPr>
              <a:t>Internships</a:t>
            </a:r>
            <a:r>
              <a:rPr lang="vi-VN" sz="1800" b="0" i="0" u="none" strike="noStrike">
                <a:solidFill>
                  <a:srgbClr val="1B1B1B"/>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a:t>
            </a:r>
            <a:r>
              <a:rPr lang="en-US">
                <a:solidFill>
                  <a:srgbClr val="000000"/>
                </a:solidFill>
                <a:latin typeface="Times New Roman" panose="02020603050405020304" pitchFamily="18" charset="0"/>
              </a:rPr>
              <a:t>Số nơi thực tập</a:t>
            </a:r>
            <a:r>
              <a:rPr lang="vi-VN" sz="1800" b="0"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en-US" sz="1800" b="1" i="0" u="none" strike="noStrike">
                <a:solidFill>
                  <a:srgbClr val="1B1B1B"/>
                </a:solidFill>
                <a:effectLst/>
                <a:latin typeface="Times New Roman" panose="02020603050405020304" pitchFamily="18" charset="0"/>
              </a:rPr>
              <a:t> </a:t>
            </a:r>
            <a:r>
              <a:rPr lang="vi-VN" sz="1800" b="1" i="0" u="none" strike="noStrike">
                <a:solidFill>
                  <a:srgbClr val="1B1B1B"/>
                </a:solidFill>
                <a:effectLst/>
                <a:latin typeface="Times New Roman" panose="02020603050405020304" pitchFamily="18" charset="0"/>
              </a:rPr>
              <a:t>CGPA </a:t>
            </a:r>
            <a:r>
              <a:rPr lang="vi-VN" sz="1800" b="1" i="0" u="none" strike="noStrike">
                <a:solidFill>
                  <a:srgbClr val="000000"/>
                </a:solidFill>
                <a:effectLst/>
                <a:latin typeface="Times New Roman" panose="02020603050405020304" pitchFamily="18" charset="0"/>
              </a:rPr>
              <a:t>(</a:t>
            </a:r>
            <a:r>
              <a:rPr lang="en-US">
                <a:solidFill>
                  <a:srgbClr val="000000"/>
                </a:solidFill>
                <a:latin typeface="Times New Roman" panose="02020603050405020304" pitchFamily="18" charset="0"/>
              </a:rPr>
              <a:t>Điểm trung bình tích luỹ</a:t>
            </a:r>
            <a:r>
              <a:rPr lang="vi-VN" sz="1800" b="1"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vi-VN" sz="1800" b="1" i="0" u="none" strike="noStrike">
                <a:solidFill>
                  <a:srgbClr val="1B1B1B"/>
                </a:solidFill>
                <a:effectLst/>
                <a:latin typeface="Times New Roman" panose="02020603050405020304" pitchFamily="18" charset="0"/>
              </a:rPr>
              <a:t>Hostel</a:t>
            </a:r>
            <a:r>
              <a:rPr lang="vi-VN" sz="1800" b="0" i="0" u="none" strike="noStrike">
                <a:solidFill>
                  <a:srgbClr val="1B1B1B"/>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Ở kí túc</a:t>
            </a:r>
            <a:r>
              <a:rPr lang="vi-VN" sz="1800" b="0"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vi-VN" sz="1800" b="1" i="0" u="none" strike="noStrike">
                <a:solidFill>
                  <a:srgbClr val="1B1B1B"/>
                </a:solidFill>
                <a:effectLst/>
                <a:latin typeface="Times New Roman" panose="02020603050405020304" pitchFamily="18" charset="0"/>
              </a:rPr>
              <a:t>History</a:t>
            </a:r>
            <a:r>
              <a:rPr lang="en-US" sz="1800" b="1" i="0" u="none" strike="noStrike">
                <a:solidFill>
                  <a:srgbClr val="1B1B1B"/>
                </a:solidFill>
                <a:effectLst/>
                <a:latin typeface="Times New Roman" panose="02020603050405020304" pitchFamily="18" charset="0"/>
              </a:rPr>
              <a:t> </a:t>
            </a:r>
            <a:r>
              <a:rPr lang="vi-VN" sz="1800" b="1" i="0" u="none" strike="noStrike">
                <a:solidFill>
                  <a:srgbClr val="1B1B1B"/>
                </a:solidFill>
                <a:effectLst/>
                <a:latin typeface="Times New Roman" panose="02020603050405020304" pitchFamily="18" charset="0"/>
              </a:rPr>
              <a:t>Of</a:t>
            </a:r>
            <a:r>
              <a:rPr lang="en-US" sz="1800" b="1" i="0" u="none" strike="noStrike">
                <a:solidFill>
                  <a:srgbClr val="1B1B1B"/>
                </a:solidFill>
                <a:effectLst/>
                <a:latin typeface="Times New Roman" panose="02020603050405020304" pitchFamily="18" charset="0"/>
              </a:rPr>
              <a:t> </a:t>
            </a:r>
            <a:r>
              <a:rPr lang="vi-VN" sz="1800" b="1" i="0" u="none" strike="noStrike">
                <a:solidFill>
                  <a:srgbClr val="1B1B1B"/>
                </a:solidFill>
                <a:effectLst/>
                <a:latin typeface="Times New Roman" panose="02020603050405020304" pitchFamily="18" charset="0"/>
              </a:rPr>
              <a:t>Backlogs</a:t>
            </a:r>
            <a:r>
              <a:rPr lang="vi-VN" sz="1800" b="0" i="0" u="none" strike="noStrike">
                <a:solidFill>
                  <a:srgbClr val="1B1B1B"/>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Tình trạng nợ môn</a:t>
            </a:r>
            <a:r>
              <a:rPr lang="vi-VN" sz="1800" b="0" i="0" u="none" strike="noStrike">
                <a:solidFill>
                  <a:srgbClr val="000000"/>
                </a:solidFill>
                <a:effectLst/>
                <a:latin typeface="Times New Roman" panose="02020603050405020304" pitchFamily="18" charset="0"/>
              </a:rPr>
              <a:t>)</a:t>
            </a:r>
            <a:endParaRPr lang="en-US" sz="1800" b="0" i="0" u="none" strike="noStrike">
              <a:solidFill>
                <a:srgbClr val="000000"/>
              </a:solidFill>
              <a:effectLst/>
              <a:latin typeface="Times New Roman" panose="02020603050405020304" pitchFamily="18" charset="0"/>
            </a:endParaRPr>
          </a:p>
        </p:txBody>
      </p:sp>
      <p:sp>
        <p:nvSpPr>
          <p:cNvPr id="39" name="Rectangle 2">
            <a:extLst>
              <a:ext uri="{FF2B5EF4-FFF2-40B4-BE49-F238E27FC236}">
                <a16:creationId xmlns:a16="http://schemas.microsoft.com/office/drawing/2014/main" id="{93222EAA-D448-4026-9BD2-B09D13F68E18}"/>
              </a:ext>
            </a:extLst>
          </p:cNvPr>
          <p:cNvSpPr/>
          <p:nvPr/>
        </p:nvSpPr>
        <p:spPr>
          <a:xfrm>
            <a:off x="64556" y="1666760"/>
            <a:ext cx="9296400" cy="923330"/>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 Dữ liệu bài toán gồm: ma trận dữ liệu (X), nhãn lớp (Y).</a:t>
            </a:r>
          </a:p>
          <a:p>
            <a:r>
              <a:rPr lang="en-US">
                <a:latin typeface="Times New Roman" panose="02020603050405020304" pitchFamily="18" charset="0"/>
                <a:cs typeface="Times New Roman" panose="02020603050405020304" pitchFamily="18" charset="0"/>
              </a:rPr>
              <a:t>- Gồm 627 bộ dữ liệu.</a:t>
            </a:r>
          </a:p>
          <a:p>
            <a:r>
              <a:rPr lang="en-US">
                <a:latin typeface="Times New Roman" panose="02020603050405020304" pitchFamily="18" charset="0"/>
                <a:cs typeface="Times New Roman" panose="02020603050405020304" pitchFamily="18" charset="0"/>
              </a:rPr>
              <a:t>       + Ma trận X là vector đầu vào gồm thông tin sau ( 7 giá trị):</a:t>
            </a:r>
            <a:endParaRPr lang="en-US" dirty="0">
              <a:latin typeface="Times New Roman" panose="02020603050405020304" pitchFamily="18" charset="0"/>
              <a:cs typeface="Times New Roman" panose="02020603050405020304" pitchFamily="18" charset="0"/>
            </a:endParaRPr>
          </a:p>
        </p:txBody>
      </p:sp>
      <p:sp>
        <p:nvSpPr>
          <p:cNvPr id="40" name="TextBox 3">
            <a:extLst>
              <a:ext uri="{FF2B5EF4-FFF2-40B4-BE49-F238E27FC236}">
                <a16:creationId xmlns:a16="http://schemas.microsoft.com/office/drawing/2014/main" id="{7E2B8F47-4492-4490-AAA7-728532BF0EFD}"/>
              </a:ext>
            </a:extLst>
          </p:cNvPr>
          <p:cNvSpPr txBox="1"/>
          <p:nvPr/>
        </p:nvSpPr>
        <p:spPr>
          <a:xfrm>
            <a:off x="92679" y="1117656"/>
            <a:ext cx="4620077"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2.1 Mô tả tập dữ liệu của bài toán</a:t>
            </a:r>
            <a:endParaRPr lang="en-US" sz="2400" b="1" dirty="0">
              <a:latin typeface="Times New Roman" panose="02020603050405020304" pitchFamily="18" charset="0"/>
              <a:cs typeface="Times New Roman" panose="02020603050405020304" pitchFamily="18" charset="0"/>
            </a:endParaRPr>
          </a:p>
        </p:txBody>
      </p:sp>
      <p:sp>
        <p:nvSpPr>
          <p:cNvPr id="41" name="TextBox 5">
            <a:extLst>
              <a:ext uri="{FF2B5EF4-FFF2-40B4-BE49-F238E27FC236}">
                <a16:creationId xmlns:a16="http://schemas.microsoft.com/office/drawing/2014/main" id="{404FA66C-F42A-471C-B7EC-56E6580D833D}"/>
              </a:ext>
            </a:extLst>
          </p:cNvPr>
          <p:cNvSpPr txBox="1"/>
          <p:nvPr/>
        </p:nvSpPr>
        <p:spPr>
          <a:xfrm>
            <a:off x="-817930" y="4624417"/>
            <a:ext cx="4171463"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	+ Nhãn lớp Y( giá trị thực đầu ra):</a:t>
            </a:r>
          </a:p>
        </p:txBody>
      </p:sp>
      <p:sp>
        <p:nvSpPr>
          <p:cNvPr id="42" name="TextBox 6">
            <a:extLst>
              <a:ext uri="{FF2B5EF4-FFF2-40B4-BE49-F238E27FC236}">
                <a16:creationId xmlns:a16="http://schemas.microsoft.com/office/drawing/2014/main" id="{8B74B5CE-5E65-4A1F-BD9E-C74FFEE719BB}"/>
              </a:ext>
            </a:extLst>
          </p:cNvPr>
          <p:cNvSpPr txBox="1"/>
          <p:nvPr/>
        </p:nvSpPr>
        <p:spPr>
          <a:xfrm>
            <a:off x="728638" y="5053617"/>
            <a:ext cx="4092787"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 Placed</a:t>
            </a:r>
            <a:r>
              <a:rPr lang="vi-VN" b="1">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Or Not</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Được nhận hoặc không</a:t>
            </a:r>
            <a:r>
              <a:rPr lang="vi-VN">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
        <p:nvSpPr>
          <p:cNvPr id="43" name="TextBox 7">
            <a:extLst>
              <a:ext uri="{FF2B5EF4-FFF2-40B4-BE49-F238E27FC236}">
                <a16:creationId xmlns:a16="http://schemas.microsoft.com/office/drawing/2014/main" id="{AA8A166F-6B50-4239-8598-9440FDF1F7CD}"/>
              </a:ext>
            </a:extLst>
          </p:cNvPr>
          <p:cNvSpPr txBox="1"/>
          <p:nvPr/>
        </p:nvSpPr>
        <p:spPr>
          <a:xfrm>
            <a:off x="92679" y="5597889"/>
            <a:ext cx="11313888" cy="1015663"/>
          </a:xfrm>
          <a:prstGeom prst="rect">
            <a:avLst/>
          </a:prstGeom>
          <a:noFill/>
        </p:spPr>
        <p:txBody>
          <a:bodyPr wrap="square" rtlCol="0">
            <a:spAutoFit/>
          </a:bodyPr>
          <a:lstStyle/>
          <a:p>
            <a:pPr marL="800100" indent="-342900" algn="just">
              <a:spcBef>
                <a:spcPts val="1200"/>
              </a:spcBef>
              <a:spcAft>
                <a:spcPts val="1200"/>
              </a:spcAft>
              <a:buFontTx/>
              <a:buChar char="-"/>
            </a:pPr>
            <a:r>
              <a:rPr lang="vi-VN" sz="2000" b="0" i="0" u="none" strike="noStrike" dirty="0">
                <a:solidFill>
                  <a:srgbClr val="000000"/>
                </a:solidFill>
                <a:effectLst/>
                <a:latin typeface="Times New Roman" panose="02020603050405020304" pitchFamily="18" charset="0"/>
              </a:rPr>
              <a:t>Chia toàn bộ tập dữ liệu thành k phần (phương pháp k-fold cross validation).</a:t>
            </a:r>
            <a:br>
              <a:rPr lang="en-US" sz="2000">
                <a:solidFill>
                  <a:srgbClr val="000000"/>
                </a:solidFill>
                <a:latin typeface="Times New Roman" panose="02020603050405020304" pitchFamily="18" charset="0"/>
              </a:rPr>
            </a:br>
            <a:r>
              <a:rPr lang="vi-VN" sz="2000" b="0" i="0" u="none" strike="noStrike">
                <a:solidFill>
                  <a:srgbClr val="000000"/>
                </a:solidFill>
                <a:effectLst/>
                <a:latin typeface="Times New Roman" panose="02020603050405020304" pitchFamily="18" charset="0"/>
              </a:rPr>
              <a:t>Chọn </a:t>
            </a:r>
            <a:r>
              <a:rPr lang="en-US" sz="2000" b="0" i="0" u="none" strike="noStrike">
                <a:solidFill>
                  <a:srgbClr val="000000"/>
                </a:solidFill>
                <a:effectLst/>
                <a:latin typeface="Times New Roman" panose="02020603050405020304" pitchFamily="18" charset="0"/>
              </a:rPr>
              <a:t>k-1 phần</a:t>
            </a:r>
            <a:r>
              <a:rPr lang="vi-VN" sz="2000" b="0" i="0" u="none" strike="noStrike">
                <a:solidFill>
                  <a:srgbClr val="000000"/>
                </a:solidFill>
                <a:effectLst/>
                <a:latin typeface="Times New Roman" panose="02020603050405020304" pitchFamily="18" charset="0"/>
              </a:rPr>
              <a:t> làm data train</a:t>
            </a:r>
            <a:r>
              <a:rPr lang="en-US" sz="2000" b="0" i="0" u="none" strike="noStrike">
                <a:solidFill>
                  <a:srgbClr val="000000"/>
                </a:solidFill>
                <a:effectLst/>
                <a:latin typeface="Times New Roman" panose="02020603050405020304" pitchFamily="18" charset="0"/>
              </a:rPr>
              <a:t>, phần còn lại làm test data,dùng training data và test data để xây dựng và đánh giá mô hình với mỗi lần k được thực hiện</a:t>
            </a:r>
            <a:endParaRPr lang="en-US" sz="2000" b="1" i="0" u="none" strike="noStrike" dirty="0">
              <a:solidFill>
                <a:srgbClr val="000000"/>
              </a:solidFill>
              <a:latin typeface="Times New Roman" panose="02020603050405020304" pitchFamily="18" charset="0"/>
            </a:endParaRPr>
          </a:p>
        </p:txBody>
      </p:sp>
      <p:sp>
        <p:nvSpPr>
          <p:cNvPr id="44" name="Rectangle 8">
            <a:extLst>
              <a:ext uri="{FF2B5EF4-FFF2-40B4-BE49-F238E27FC236}">
                <a16:creationId xmlns:a16="http://schemas.microsoft.com/office/drawing/2014/main" id="{28FB8110-7840-41FA-AD0D-DAF469356D74}"/>
              </a:ext>
            </a:extLst>
          </p:cNvPr>
          <p:cNvSpPr/>
          <p:nvPr/>
        </p:nvSpPr>
        <p:spPr>
          <a:xfrm>
            <a:off x="-29188" y="171445"/>
            <a:ext cx="11082769"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5" name="Rectangle 9">
            <a:extLst>
              <a:ext uri="{FF2B5EF4-FFF2-40B4-BE49-F238E27FC236}">
                <a16:creationId xmlns:a16="http://schemas.microsoft.com/office/drawing/2014/main" id="{6175F3E0-57B5-4C39-B43E-EF0818FB6114}"/>
              </a:ext>
            </a:extLst>
          </p:cNvPr>
          <p:cNvSpPr/>
          <p:nvPr/>
        </p:nvSpPr>
        <p:spPr>
          <a:xfrm>
            <a:off x="95730" y="281389"/>
            <a:ext cx="3498009" cy="523220"/>
          </a:xfrm>
          <a:prstGeom prst="rect">
            <a:avLst/>
          </a:prstGeom>
        </p:spPr>
        <p:txBody>
          <a:bodyPr wrap="square">
            <a:spAutoFit/>
          </a:bodyPr>
          <a:lstStyle/>
          <a:p>
            <a:r>
              <a:rPr lang="en-US" sz="2800" b="1" dirty="0" err="1">
                <a:latin typeface="Times New Roman" panose="02020603050405020304" pitchFamily="18" charset="0"/>
                <a:cs typeface="Times New Roman" panose="02020603050405020304" pitchFamily="18" charset="0"/>
              </a:rPr>
              <a:t>Phần</a:t>
            </a:r>
            <a:r>
              <a:rPr lang="en-US" sz="2800" b="1" dirty="0">
                <a:latin typeface="Times New Roman" panose="02020603050405020304" pitchFamily="18" charset="0"/>
                <a:cs typeface="Times New Roman" panose="02020603050405020304" pitchFamily="18" charset="0"/>
              </a:rPr>
              <a:t> 2: </a:t>
            </a:r>
            <a:r>
              <a:rPr lang="en-US" sz="2800" b="1" dirty="0" err="1">
                <a:latin typeface="Times New Roman" panose="02020603050405020304" pitchFamily="18" charset="0"/>
                <a:cs typeface="Times New Roman" panose="02020603050405020304" pitchFamily="18" charset="0"/>
              </a:rPr>
              <a:t>Thực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nghiệm</a:t>
            </a:r>
            <a:endParaRPr lang="en-US" sz="2800" dirty="0">
              <a:latin typeface="Times New Roman" panose="02020603050405020304" pitchFamily="18" charset="0"/>
              <a:cs typeface="Times New Roman" panose="02020603050405020304" pitchFamily="18" charset="0"/>
            </a:endParaRPr>
          </a:p>
        </p:txBody>
      </p:sp>
      <p:pic>
        <p:nvPicPr>
          <p:cNvPr id="46" name="Picture 11">
            <a:extLst>
              <a:ext uri="{FF2B5EF4-FFF2-40B4-BE49-F238E27FC236}">
                <a16:creationId xmlns:a16="http://schemas.microsoft.com/office/drawing/2014/main" id="{B8F82668-C957-4F51-9FFC-BE574096B2B7}"/>
              </a:ext>
            </a:extLst>
          </p:cNvPr>
          <p:cNvPicPr>
            <a:picLocks noChangeAspect="1"/>
          </p:cNvPicPr>
          <p:nvPr/>
        </p:nvPicPr>
        <p:blipFill>
          <a:blip r:embed="rId3"/>
          <a:stretch>
            <a:fillRect/>
          </a:stretch>
        </p:blipFill>
        <p:spPr>
          <a:xfrm>
            <a:off x="9270462" y="120660"/>
            <a:ext cx="2696260" cy="19569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031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1">
            <a:extLst>
              <a:ext uri="{FF2B5EF4-FFF2-40B4-BE49-F238E27FC236}">
                <a16:creationId xmlns:a16="http://schemas.microsoft.com/office/drawing/2014/main" id="{C76C252E-E9CA-41DD-895F-883B978F151D}"/>
              </a:ext>
            </a:extLst>
          </p:cNvPr>
          <p:cNvSpPr txBox="1"/>
          <p:nvPr/>
        </p:nvSpPr>
        <p:spPr>
          <a:xfrm>
            <a:off x="16653" y="779265"/>
            <a:ext cx="12152593" cy="1415772"/>
          </a:xfrm>
          <a:prstGeom prst="rect">
            <a:avLst/>
          </a:prstGeom>
          <a:noFill/>
        </p:spPr>
        <p:txBody>
          <a:bodyPr wrap="square" rtlCol="0">
            <a:spAutoFit/>
          </a:bodyPr>
          <a:lstStyle/>
          <a:p>
            <a:pPr marL="285750" indent="-285750">
              <a:buFont typeface="Wingdings" panose="05000000000000000000" pitchFamily="2" charset="2"/>
              <a:buChar char="v"/>
            </a:pPr>
            <a:r>
              <a:rPr lang="vi-VN">
                <a:effectLst/>
                <a:latin typeface="Times New Roman" panose="02020603050405020304" pitchFamily="18" charset="0"/>
                <a:ea typeface="Times New Roman" panose="02020603050405020304" pitchFamily="18" charset="0"/>
                <a:cs typeface="Times New Roman" panose="02020603050405020304" pitchFamily="18" charset="0"/>
              </a:rPr>
              <a:t>Ma trận dữ liệu X: demo </a:t>
            </a:r>
            <a:r>
              <a:rPr lang="en-US">
                <a:effectLst/>
                <a:latin typeface="Times New Roman" panose="02020603050405020304" pitchFamily="18" charset="0"/>
                <a:ea typeface="Times New Roman" panose="02020603050405020304" pitchFamily="18" charset="0"/>
                <a:cs typeface="Times New Roman" panose="02020603050405020304" pitchFamily="18" charset="0"/>
              </a:rPr>
              <a:t>30</a:t>
            </a:r>
            <a:r>
              <a:rPr lang="vi-VN">
                <a:effectLst/>
                <a:latin typeface="Times New Roman" panose="02020603050405020304" pitchFamily="18" charset="0"/>
                <a:ea typeface="Times New Roman" panose="02020603050405020304" pitchFamily="18" charset="0"/>
                <a:cs typeface="Times New Roman" panose="02020603050405020304" pitchFamily="18" charset="0"/>
              </a:rPr>
              <a:t> mẫu dữ liệu ma trận X</a:t>
            </a:r>
            <a:r>
              <a:rPr lang="en-US">
                <a:effectLst/>
                <a:latin typeface="Times New Roman" panose="02020603050405020304" pitchFamily="18" charset="0"/>
                <a:ea typeface="Times New Roman" panose="02020603050405020304" pitchFamily="18" charset="0"/>
                <a:cs typeface="Times New Roman" panose="02020603050405020304" pitchFamily="18" charset="0"/>
              </a:rPr>
              <a:t>					     Ma trận nhãn lớp Y :demo 											30 mẫu lớp Y 												</a:t>
            </a:r>
            <a:endParaRPr lang="en-GB">
              <a:effectLst/>
              <a:latin typeface="Times New Roman" panose="02020603050405020304" pitchFamily="18" charset="0"/>
              <a:ea typeface="Arial" panose="020B0604020202020204" pitchFamily="34" charset="0"/>
              <a:cs typeface="Times New Roman" panose="02020603050405020304" pitchFamily="18" charset="0"/>
            </a:endParaRPr>
          </a:p>
          <a:p>
            <a:endParaRPr lang="en-GB" sz="1600">
              <a:latin typeface="Times New Roman" panose="02020603050405020304" pitchFamily="18" charset="0"/>
              <a:cs typeface="Times New Roman" panose="02020603050405020304" pitchFamily="18" charset="0"/>
            </a:endParaRPr>
          </a:p>
          <a:p>
            <a:endParaRPr lang="en-GB" sz="1600" dirty="0">
              <a:latin typeface="Times New Roman" panose="02020603050405020304" pitchFamily="18" charset="0"/>
              <a:cs typeface="Times New Roman" panose="02020603050405020304" pitchFamily="18" charset="0"/>
            </a:endParaRPr>
          </a:p>
        </p:txBody>
      </p:sp>
      <p:sp>
        <p:nvSpPr>
          <p:cNvPr id="41" name="Rectangle 4">
            <a:extLst>
              <a:ext uri="{FF2B5EF4-FFF2-40B4-BE49-F238E27FC236}">
                <a16:creationId xmlns:a16="http://schemas.microsoft.com/office/drawing/2014/main" id="{93087347-1A27-43A4-8AAE-00D7A5F7880A}"/>
              </a:ext>
            </a:extLst>
          </p:cNvPr>
          <p:cNvSpPr/>
          <p:nvPr/>
        </p:nvSpPr>
        <p:spPr>
          <a:xfrm>
            <a:off x="-3050" y="55293"/>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5" name="Rectangle 9">
            <a:extLst>
              <a:ext uri="{FF2B5EF4-FFF2-40B4-BE49-F238E27FC236}">
                <a16:creationId xmlns:a16="http://schemas.microsoft.com/office/drawing/2014/main" id="{0DA312FD-0E16-4BE0-B47D-63677472263C}"/>
              </a:ext>
            </a:extLst>
          </p:cNvPr>
          <p:cNvSpPr/>
          <p:nvPr/>
        </p:nvSpPr>
        <p:spPr>
          <a:xfrm>
            <a:off x="95730" y="147833"/>
            <a:ext cx="3498009" cy="523220"/>
          </a:xfrm>
          <a:prstGeom prst="rect">
            <a:avLst/>
          </a:prstGeom>
        </p:spPr>
        <p:txBody>
          <a:bodyPr wrap="square">
            <a:spAutoFit/>
          </a:bodyPr>
          <a:lstStyle/>
          <a:p>
            <a:r>
              <a:rPr lang="en-US" sz="2800" b="1" dirty="0" err="1">
                <a:latin typeface="Times New Roman" panose="02020603050405020304" pitchFamily="18" charset="0"/>
                <a:cs typeface="Times New Roman" panose="02020603050405020304" pitchFamily="18" charset="0"/>
              </a:rPr>
              <a:t>Phần</a:t>
            </a:r>
            <a:r>
              <a:rPr lang="en-US" sz="2800" b="1" dirty="0">
                <a:latin typeface="Times New Roman" panose="02020603050405020304" pitchFamily="18" charset="0"/>
                <a:cs typeface="Times New Roman" panose="02020603050405020304" pitchFamily="18" charset="0"/>
              </a:rPr>
              <a:t> 2: </a:t>
            </a:r>
            <a:r>
              <a:rPr lang="en-US" sz="2800" b="1" dirty="0" err="1">
                <a:latin typeface="Times New Roman" panose="02020603050405020304" pitchFamily="18" charset="0"/>
                <a:cs typeface="Times New Roman" panose="02020603050405020304" pitchFamily="18" charset="0"/>
              </a:rPr>
              <a:t>Thực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nghiệm</a:t>
            </a:r>
            <a:endParaRPr lang="en-US" sz="2800" dirty="0">
              <a:latin typeface="Times New Roman" panose="020206030504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F1F50D25-F2D6-4D52-82AC-81183F47DB86}"/>
              </a:ext>
            </a:extLst>
          </p:cNvPr>
          <p:cNvPicPr>
            <a:picLocks noChangeAspect="1"/>
          </p:cNvPicPr>
          <p:nvPr/>
        </p:nvPicPr>
        <p:blipFill>
          <a:blip r:embed="rId3"/>
          <a:stretch>
            <a:fillRect/>
          </a:stretch>
        </p:blipFill>
        <p:spPr>
          <a:xfrm>
            <a:off x="50933" y="1586581"/>
            <a:ext cx="10229850" cy="5081308"/>
          </a:xfrm>
          <a:prstGeom prst="rect">
            <a:avLst/>
          </a:prstGeom>
        </p:spPr>
      </p:pic>
      <p:pic>
        <p:nvPicPr>
          <p:cNvPr id="5" name="Hình ảnh 4">
            <a:extLst>
              <a:ext uri="{FF2B5EF4-FFF2-40B4-BE49-F238E27FC236}">
                <a16:creationId xmlns:a16="http://schemas.microsoft.com/office/drawing/2014/main" id="{9F4FBC55-E27E-406C-9C8A-DF32DBA8680B}"/>
              </a:ext>
            </a:extLst>
          </p:cNvPr>
          <p:cNvPicPr>
            <a:picLocks noChangeAspect="1"/>
          </p:cNvPicPr>
          <p:nvPr/>
        </p:nvPicPr>
        <p:blipFill>
          <a:blip r:embed="rId4"/>
          <a:stretch>
            <a:fillRect/>
          </a:stretch>
        </p:blipFill>
        <p:spPr>
          <a:xfrm>
            <a:off x="10448249" y="1583155"/>
            <a:ext cx="1704975" cy="5081307"/>
          </a:xfrm>
          <a:prstGeom prst="rect">
            <a:avLst/>
          </a:prstGeom>
        </p:spPr>
      </p:pic>
    </p:spTree>
    <p:extLst>
      <p:ext uri="{BB962C8B-B14F-4D97-AF65-F5344CB8AC3E}">
        <p14:creationId xmlns:p14="http://schemas.microsoft.com/office/powerpoint/2010/main" val="6902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6">
            <a:extLst>
              <a:ext uri="{FF2B5EF4-FFF2-40B4-BE49-F238E27FC236}">
                <a16:creationId xmlns:a16="http://schemas.microsoft.com/office/drawing/2014/main" id="{FCA8A041-B94A-4377-80EF-BFB6F12367DD}"/>
              </a:ext>
            </a:extLst>
          </p:cNvPr>
          <p:cNvSpPr txBox="1"/>
          <p:nvPr/>
        </p:nvSpPr>
        <p:spPr>
          <a:xfrm>
            <a:off x="489151" y="1995914"/>
            <a:ext cx="9359284" cy="3477875"/>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2000" b="0" i="0" u="none" strike="noStrike">
                <a:solidFill>
                  <a:srgbClr val="000000"/>
                </a:solidFill>
                <a:effectLst/>
                <a:latin typeface="Times New Roman" panose="02020603050405020304" pitchFamily="18" charset="0"/>
              </a:rPr>
              <a:t> </a:t>
            </a:r>
            <a:r>
              <a:rPr lang="vi-VN" sz="2000" b="0" i="0" u="none" strike="noStrike">
                <a:solidFill>
                  <a:srgbClr val="000000"/>
                </a:solidFill>
                <a:effectLst/>
                <a:latin typeface="Times New Roman" panose="02020603050405020304" pitchFamily="18" charset="0"/>
              </a:rPr>
              <a:t>Bước </a:t>
            </a:r>
            <a:r>
              <a:rPr lang="vi-VN" sz="2000" b="0" i="0" u="none" strike="noStrike" dirty="0">
                <a:solidFill>
                  <a:srgbClr val="000000"/>
                </a:solidFill>
                <a:effectLst/>
                <a:latin typeface="Times New Roman" panose="02020603050405020304" pitchFamily="18" charset="0"/>
              </a:rPr>
              <a:t>1: Chia toàn bộ tập dữ liệu thành k phần (phương pháp </a:t>
            </a:r>
            <a:r>
              <a:rPr lang="vi-VN" sz="2000" b="1" i="0" u="none" strike="noStrike" dirty="0">
                <a:solidFill>
                  <a:srgbClr val="000000"/>
                </a:solidFill>
                <a:effectLst/>
                <a:latin typeface="Times New Roman" panose="02020603050405020304" pitchFamily="18" charset="0"/>
              </a:rPr>
              <a:t>k-fold cross </a:t>
            </a:r>
            <a:r>
              <a:rPr lang="vi-VN" sz="2000" b="1" i="0" u="none" strike="noStrike">
                <a:solidFill>
                  <a:srgbClr val="000000"/>
                </a:solidFill>
                <a:effectLst/>
                <a:latin typeface="Times New Roman" panose="02020603050405020304" pitchFamily="18" charset="0"/>
              </a:rPr>
              <a:t>validation</a:t>
            </a:r>
            <a:r>
              <a:rPr lang="vi-VN" sz="2000" b="0" i="0" u="none" strike="noStrike">
                <a:solidFill>
                  <a:srgbClr val="000000"/>
                </a:solidFill>
                <a:effectLst/>
                <a:latin typeface="Times New Roman" panose="02020603050405020304" pitchFamily="18" charset="0"/>
              </a:rPr>
              <a:t>).</a:t>
            </a:r>
            <a:endParaRPr lang="en-US" sz="2000" b="0" i="0" u="none" strike="noStrike">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endParaRPr lang="vi-VN" sz="20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000" b="0" i="0" u="none" strike="noStrike">
                <a:solidFill>
                  <a:srgbClr val="000000"/>
                </a:solidFill>
                <a:effectLst/>
                <a:latin typeface="Times New Roman" panose="02020603050405020304" pitchFamily="18" charset="0"/>
              </a:rPr>
              <a:t> </a:t>
            </a:r>
            <a:r>
              <a:rPr lang="vi-VN" sz="2000" b="0" i="0" u="none" strike="noStrike">
                <a:solidFill>
                  <a:srgbClr val="000000"/>
                </a:solidFill>
                <a:effectLst/>
                <a:latin typeface="Times New Roman" panose="02020603050405020304" pitchFamily="18" charset="0"/>
              </a:rPr>
              <a:t>Bước </a:t>
            </a:r>
            <a:r>
              <a:rPr lang="vi-VN" sz="2000" b="0" i="0" u="none" strike="noStrike" dirty="0">
                <a:solidFill>
                  <a:srgbClr val="000000"/>
                </a:solidFill>
                <a:effectLst/>
                <a:latin typeface="Times New Roman" panose="02020603050405020304" pitchFamily="18" charset="0"/>
              </a:rPr>
              <a:t>2: Chọn lần lượt cái mẫu từ 1 đến k để làm tập </a:t>
            </a:r>
            <a:r>
              <a:rPr lang="vi-VN" sz="2000" b="1" i="0" u="none" strike="noStrike" dirty="0">
                <a:solidFill>
                  <a:srgbClr val="000000"/>
                </a:solidFill>
                <a:effectLst/>
                <a:latin typeface="Times New Roman" panose="02020603050405020304" pitchFamily="18" charset="0"/>
              </a:rPr>
              <a:t>test data</a:t>
            </a:r>
            <a:r>
              <a:rPr lang="vi-VN" sz="2000" b="0" i="0" u="none" strike="noStrike" dirty="0">
                <a:solidFill>
                  <a:srgbClr val="000000"/>
                </a:solidFill>
                <a:effectLst/>
                <a:latin typeface="Times New Roman" panose="02020603050405020304" pitchFamily="18" charset="0"/>
              </a:rPr>
              <a:t>, các phần còn lại làm </a:t>
            </a:r>
            <a:r>
              <a:rPr lang="vi-VN" sz="2000" b="1" i="0" u="none" strike="noStrike" dirty="0">
                <a:solidFill>
                  <a:srgbClr val="000000"/>
                </a:solidFill>
                <a:effectLst/>
                <a:latin typeface="Times New Roman" panose="02020603050405020304" pitchFamily="18" charset="0"/>
              </a:rPr>
              <a:t>data train</a:t>
            </a:r>
            <a:r>
              <a:rPr lang="vi-VN" sz="2000" b="0" i="0" u="none" strike="noStrike" dirty="0">
                <a:solidFill>
                  <a:srgbClr val="000000"/>
                </a:solidFill>
                <a:effectLst/>
                <a:latin typeface="Times New Roman" panose="02020603050405020304" pitchFamily="18" charset="0"/>
              </a:rPr>
              <a:t>.</a:t>
            </a:r>
          </a:p>
          <a:p>
            <a:pPr marL="742950" lvl="1" indent="-285750" rtl="0" fontAlgn="base">
              <a:spcBef>
                <a:spcPts val="0"/>
              </a:spcBef>
              <a:spcAft>
                <a:spcPts val="0"/>
              </a:spcAft>
              <a:buFont typeface="Arial" panose="020B0604020202020204" pitchFamily="34" charset="0"/>
              <a:buChar char="•"/>
            </a:pPr>
            <a:r>
              <a:rPr lang="vi-VN" sz="2000" b="0" i="0" u="none" strike="noStrike" dirty="0">
                <a:solidFill>
                  <a:srgbClr val="000000"/>
                </a:solidFill>
                <a:effectLst/>
                <a:latin typeface="Times New Roman" panose="02020603050405020304" pitchFamily="18" charset="0"/>
              </a:rPr>
              <a:t>Lần 1: Chọn tập mẫu 1 để là test data, mẫu còn lại để làm train data .</a:t>
            </a:r>
          </a:p>
          <a:p>
            <a:pPr marL="742950" lvl="1" indent="-285750" rtl="0" fontAlgn="base">
              <a:spcBef>
                <a:spcPts val="0"/>
              </a:spcBef>
              <a:spcAft>
                <a:spcPts val="0"/>
              </a:spcAft>
              <a:buFont typeface="Arial" panose="020B0604020202020204" pitchFamily="34" charset="0"/>
              <a:buChar char="•"/>
            </a:pPr>
            <a:r>
              <a:rPr lang="vi-VN" sz="2000" b="0" i="0" u="none" strike="noStrike" dirty="0">
                <a:solidFill>
                  <a:srgbClr val="000000"/>
                </a:solidFill>
                <a:effectLst/>
                <a:latin typeface="Times New Roman" panose="02020603050405020304" pitchFamily="18" charset="0"/>
              </a:rPr>
              <a:t>Lần 2: Chọn tập mẫu 2 để là test data, mẫu còn lại để làm train data .</a:t>
            </a:r>
          </a:p>
          <a:p>
            <a:pPr marL="742950" lvl="1" indent="-285750" rtl="0" fontAlgn="base">
              <a:spcBef>
                <a:spcPts val="0"/>
              </a:spcBef>
              <a:spcAft>
                <a:spcPts val="0"/>
              </a:spcAft>
              <a:buFont typeface="Arial" panose="020B0604020202020204" pitchFamily="34" charset="0"/>
              <a:buChar char="•"/>
            </a:pPr>
            <a:r>
              <a:rPr lang="vi-VN" sz="2000" b="0" i="0" u="none" strike="noStrike" dirty="0">
                <a:solidFill>
                  <a:srgbClr val="000000"/>
                </a:solidFill>
                <a:effectLst/>
                <a:latin typeface="Times New Roman" panose="02020603050405020304" pitchFamily="18" charset="0"/>
              </a:rPr>
              <a:t> ... </a:t>
            </a:r>
          </a:p>
          <a:p>
            <a:pPr marL="742950" lvl="1" indent="-285750" rtl="0" fontAlgn="base">
              <a:spcBef>
                <a:spcPts val="0"/>
              </a:spcBef>
              <a:spcAft>
                <a:spcPts val="0"/>
              </a:spcAft>
              <a:buFont typeface="Arial" panose="020B0604020202020204" pitchFamily="34" charset="0"/>
              <a:buChar char="•"/>
            </a:pPr>
            <a:r>
              <a:rPr lang="vi-VN" sz="2000" b="0" i="0" u="none" strike="noStrike" dirty="0">
                <a:solidFill>
                  <a:srgbClr val="000000"/>
                </a:solidFill>
                <a:effectLst/>
                <a:latin typeface="Times New Roman" panose="02020603050405020304" pitchFamily="18" charset="0"/>
              </a:rPr>
              <a:t>Lần k: Chọn tập mẫu k để là test data, mẫu từ 1 -&gt; (K-1) là để train </a:t>
            </a:r>
            <a:r>
              <a:rPr lang="vi-VN" sz="2000" b="0" i="0" u="none" strike="noStrike">
                <a:solidFill>
                  <a:srgbClr val="000000"/>
                </a:solidFill>
                <a:effectLst/>
                <a:latin typeface="Times New Roman" panose="02020603050405020304" pitchFamily="18" charset="0"/>
              </a:rPr>
              <a:t>data.</a:t>
            </a:r>
            <a:endParaRPr lang="en-US" sz="2000" b="0" i="0" u="none" strike="noStrike">
              <a:solidFill>
                <a:srgbClr val="000000"/>
              </a:solidFill>
              <a:effectLst/>
              <a:latin typeface="Times New Roman" panose="02020603050405020304" pitchFamily="18" charset="0"/>
            </a:endParaRPr>
          </a:p>
          <a:p>
            <a:pPr marL="742950" lvl="1" indent="-285750" rtl="0" fontAlgn="base">
              <a:spcBef>
                <a:spcPts val="0"/>
              </a:spcBef>
              <a:spcAft>
                <a:spcPts val="0"/>
              </a:spcAft>
              <a:buFont typeface="Arial" panose="020B0604020202020204" pitchFamily="34" charset="0"/>
              <a:buChar char="•"/>
            </a:pPr>
            <a:endParaRPr lang="vi-VN" sz="20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000" b="0" i="0" u="none" strike="noStrike">
                <a:solidFill>
                  <a:srgbClr val="000000"/>
                </a:solidFill>
                <a:effectLst/>
                <a:latin typeface="Times New Roman" panose="02020603050405020304" pitchFamily="18" charset="0"/>
              </a:rPr>
              <a:t> </a:t>
            </a:r>
            <a:r>
              <a:rPr lang="vi-VN" sz="2000" b="0" i="0" u="none" strike="noStrike">
                <a:solidFill>
                  <a:srgbClr val="000000"/>
                </a:solidFill>
                <a:effectLst/>
                <a:latin typeface="Times New Roman" panose="02020603050405020304" pitchFamily="18" charset="0"/>
              </a:rPr>
              <a:t>Bước 3: </a:t>
            </a:r>
            <a:r>
              <a:rPr lang="en-US" sz="2000">
                <a:solidFill>
                  <a:srgbClr val="000000"/>
                </a:solidFill>
                <a:latin typeface="Times New Roman" panose="02020603050405020304" pitchFamily="18" charset="0"/>
              </a:rPr>
              <a:t>Từ những mô hình xây dựng và đánh giá </a:t>
            </a:r>
            <a:r>
              <a:rPr lang="en-US" sz="2000" b="0" i="0" u="none" strike="noStrike">
                <a:solidFill>
                  <a:srgbClr val="000000"/>
                </a:solidFill>
                <a:effectLst/>
                <a:latin typeface="Times New Roman" panose="02020603050405020304" pitchFamily="18" charset="0"/>
              </a:rPr>
              <a:t>c</a:t>
            </a:r>
            <a:r>
              <a:rPr lang="vi-VN" sz="2000" b="0" i="0" u="none" strike="noStrike">
                <a:solidFill>
                  <a:srgbClr val="000000"/>
                </a:solidFill>
                <a:effectLst/>
                <a:latin typeface="Times New Roman" panose="02020603050405020304" pitchFamily="18" charset="0"/>
              </a:rPr>
              <a:t>họn mô hình có có </a:t>
            </a:r>
            <a:r>
              <a:rPr lang="vi-VN" sz="2000" b="1" i="0" u="none" strike="noStrike">
                <a:solidFill>
                  <a:srgbClr val="000000"/>
                </a:solidFill>
                <a:effectLst/>
                <a:latin typeface="Times New Roman" panose="02020603050405020304" pitchFamily="18" charset="0"/>
              </a:rPr>
              <a:t>tỷ lệ chính xác cao nhất </a:t>
            </a:r>
            <a:endParaRPr lang="vi-VN" sz="2000" b="0" i="0" u="none" strike="noStrike" dirty="0">
              <a:solidFill>
                <a:srgbClr val="000000"/>
              </a:solidFill>
              <a:effectLst/>
              <a:latin typeface="Times New Roman" panose="02020603050405020304" pitchFamily="18" charset="0"/>
            </a:endParaRPr>
          </a:p>
        </p:txBody>
      </p:sp>
      <p:sp>
        <p:nvSpPr>
          <p:cNvPr id="39" name="Rectangle 8">
            <a:extLst>
              <a:ext uri="{FF2B5EF4-FFF2-40B4-BE49-F238E27FC236}">
                <a16:creationId xmlns:a16="http://schemas.microsoft.com/office/drawing/2014/main" id="{3E9AA371-2877-47DD-BC45-0E2F69882733}"/>
              </a:ext>
            </a:extLst>
          </p:cNvPr>
          <p:cNvSpPr/>
          <p:nvPr/>
        </p:nvSpPr>
        <p:spPr>
          <a:xfrm>
            <a:off x="0" y="634461"/>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TextBox 9">
            <a:extLst>
              <a:ext uri="{FF2B5EF4-FFF2-40B4-BE49-F238E27FC236}">
                <a16:creationId xmlns:a16="http://schemas.microsoft.com/office/drawing/2014/main" id="{6D8B89A9-4E50-4081-B332-1C8922F73A4A}"/>
              </a:ext>
            </a:extLst>
          </p:cNvPr>
          <p:cNvSpPr txBox="1"/>
          <p:nvPr/>
        </p:nvSpPr>
        <p:spPr>
          <a:xfrm>
            <a:off x="406153" y="757571"/>
            <a:ext cx="7782900"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2.2 Mô tả cách giải bài toán bằng phương pháp học máy</a:t>
            </a:r>
            <a:endParaRPr lang="en-US" sz="2400" dirty="0">
              <a:latin typeface="Times New Roman" panose="02020603050405020304" pitchFamily="18" charset="0"/>
              <a:cs typeface="Times New Roman" panose="02020603050405020304" pitchFamily="18" charset="0"/>
            </a:endParaRPr>
          </a:p>
        </p:txBody>
      </p:sp>
      <p:pic>
        <p:nvPicPr>
          <p:cNvPr id="41" name="Picture 10">
            <a:extLst>
              <a:ext uri="{FF2B5EF4-FFF2-40B4-BE49-F238E27FC236}">
                <a16:creationId xmlns:a16="http://schemas.microsoft.com/office/drawing/2014/main" id="{CA99E56B-B7B7-4340-AFE1-E17EC6AB5EC3}"/>
              </a:ext>
            </a:extLst>
          </p:cNvPr>
          <p:cNvPicPr>
            <a:picLocks noChangeAspect="1"/>
          </p:cNvPicPr>
          <p:nvPr/>
        </p:nvPicPr>
        <p:blipFill>
          <a:blip r:embed="rId3"/>
          <a:stretch>
            <a:fillRect/>
          </a:stretch>
        </p:blipFill>
        <p:spPr>
          <a:xfrm>
            <a:off x="9032771" y="284888"/>
            <a:ext cx="2827796" cy="18686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140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2">
            <a:extLst>
              <a:ext uri="{FF2B5EF4-FFF2-40B4-BE49-F238E27FC236}">
                <a16:creationId xmlns:a16="http://schemas.microsoft.com/office/drawing/2014/main" id="{6008AEB9-496A-416A-A65F-7ACE0A0CBF19}"/>
              </a:ext>
            </a:extLst>
          </p:cNvPr>
          <p:cNvSpPr/>
          <p:nvPr/>
        </p:nvSpPr>
        <p:spPr>
          <a:xfrm>
            <a:off x="0" y="661094"/>
            <a:ext cx="12188952"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Rectangle 3">
            <a:extLst>
              <a:ext uri="{FF2B5EF4-FFF2-40B4-BE49-F238E27FC236}">
                <a16:creationId xmlns:a16="http://schemas.microsoft.com/office/drawing/2014/main" id="{AE4F0685-FB0A-41A5-9043-7E9ADC807485}"/>
              </a:ext>
            </a:extLst>
          </p:cNvPr>
          <p:cNvSpPr/>
          <p:nvPr/>
        </p:nvSpPr>
        <p:spPr>
          <a:xfrm>
            <a:off x="610019" y="784204"/>
            <a:ext cx="3416858" cy="461665"/>
          </a:xfrm>
          <a:prstGeom prst="rect">
            <a:avLst/>
          </a:prstGeom>
        </p:spPr>
        <p:txBody>
          <a:bodyPr wrap="square">
            <a:spAutoFit/>
          </a:bodyPr>
          <a:lstStyle/>
          <a:p>
            <a:r>
              <a:rPr lang="en-US" sz="2400" b="1" dirty="0">
                <a:solidFill>
                  <a:srgbClr val="000000"/>
                </a:solidFill>
                <a:latin typeface="Times New Roman" panose="02020603050405020304" pitchFamily="18" charset="0"/>
              </a:rPr>
              <a:t>2.3 </a:t>
            </a:r>
            <a:r>
              <a:rPr lang="en-US" sz="2400" b="1" dirty="0" err="1">
                <a:solidFill>
                  <a:srgbClr val="000000"/>
                </a:solidFill>
                <a:latin typeface="Times New Roman" panose="02020603050405020304" pitchFamily="18" charset="0"/>
              </a:rPr>
              <a:t>Đánh</a:t>
            </a:r>
            <a:r>
              <a:rPr lang="en-US" sz="2400" b="1" dirty="0">
                <a:solidFill>
                  <a:srgbClr val="000000"/>
                </a:solidFill>
                <a:latin typeface="Times New Roman" panose="02020603050405020304" pitchFamily="18" charset="0"/>
              </a:rPr>
              <a:t> </a:t>
            </a:r>
            <a:r>
              <a:rPr lang="en-US" sz="2400" b="1" dirty="0" err="1">
                <a:solidFill>
                  <a:srgbClr val="000000"/>
                </a:solidFill>
                <a:latin typeface="Times New Roman" panose="02020603050405020304" pitchFamily="18" charset="0"/>
              </a:rPr>
              <a:t>giá</a:t>
            </a:r>
            <a:r>
              <a:rPr lang="en-US" sz="2400" b="1" dirty="0">
                <a:solidFill>
                  <a:srgbClr val="000000"/>
                </a:solidFill>
                <a:latin typeface="Times New Roman" panose="02020603050405020304" pitchFamily="18" charset="0"/>
              </a:rPr>
              <a:t> </a:t>
            </a:r>
            <a:r>
              <a:rPr lang="en-US" sz="2400" b="1" dirty="0" err="1">
                <a:solidFill>
                  <a:srgbClr val="000000"/>
                </a:solidFill>
                <a:latin typeface="Times New Roman" panose="02020603050405020304" pitchFamily="18" charset="0"/>
              </a:rPr>
              <a:t>mô</a:t>
            </a:r>
            <a:r>
              <a:rPr lang="en-US" sz="2400" b="1" dirty="0">
                <a:solidFill>
                  <a:srgbClr val="000000"/>
                </a:solidFill>
                <a:latin typeface="Times New Roman" panose="02020603050405020304" pitchFamily="18" charset="0"/>
              </a:rPr>
              <a:t> </a:t>
            </a:r>
            <a:r>
              <a:rPr lang="en-US" sz="2400" b="1" dirty="0" err="1">
                <a:solidFill>
                  <a:srgbClr val="000000"/>
                </a:solidFill>
                <a:latin typeface="Times New Roman" panose="02020603050405020304" pitchFamily="18" charset="0"/>
              </a:rPr>
              <a:t>hình</a:t>
            </a:r>
            <a:endParaRPr lang="en-US" sz="2400" dirty="0"/>
          </a:p>
        </p:txBody>
      </p:sp>
      <p:pic>
        <p:nvPicPr>
          <p:cNvPr id="40" name="Picture 5">
            <a:extLst>
              <a:ext uri="{FF2B5EF4-FFF2-40B4-BE49-F238E27FC236}">
                <a16:creationId xmlns:a16="http://schemas.microsoft.com/office/drawing/2014/main" id="{871A854C-3B4E-48C6-A733-7D5B0DFB29D8}"/>
              </a:ext>
            </a:extLst>
          </p:cNvPr>
          <p:cNvPicPr>
            <a:picLocks noChangeAspect="1"/>
          </p:cNvPicPr>
          <p:nvPr/>
        </p:nvPicPr>
        <p:blipFill>
          <a:blip r:embed="rId3"/>
          <a:stretch>
            <a:fillRect/>
          </a:stretch>
        </p:blipFill>
        <p:spPr>
          <a:xfrm>
            <a:off x="9204843" y="-116727"/>
            <a:ext cx="2987157" cy="18271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3" name="Hộp Văn bản 42">
            <a:extLst>
              <a:ext uri="{FF2B5EF4-FFF2-40B4-BE49-F238E27FC236}">
                <a16:creationId xmlns:a16="http://schemas.microsoft.com/office/drawing/2014/main" id="{18263ECB-F383-4385-80FE-1680EC9F7600}"/>
              </a:ext>
            </a:extLst>
          </p:cNvPr>
          <p:cNvSpPr txBox="1"/>
          <p:nvPr/>
        </p:nvSpPr>
        <p:spPr>
          <a:xfrm>
            <a:off x="32897" y="1568951"/>
            <a:ext cx="4864418" cy="3416320"/>
          </a:xfrm>
          <a:prstGeom prst="rect">
            <a:avLst/>
          </a:prstGeom>
          <a:noFill/>
        </p:spPr>
        <p:txBody>
          <a:bodyPr wrap="square">
            <a:spAutoFit/>
          </a:bodyPr>
          <a:lstStyle/>
          <a:p>
            <a:pPr lvl="0" fontAlgn="base"/>
            <a:r>
              <a:rPr lang="en-US" b="0" i="0" u="none" strike="noStrike">
                <a:solidFill>
                  <a:srgbClr val="000000"/>
                </a:solidFill>
                <a:effectLst/>
                <a:latin typeface="+mj-lt"/>
              </a:rPr>
              <a:t>Đánh giá mô hình dựa trên các độ đo: Precision, Recall, F1_score </a:t>
            </a:r>
          </a:p>
          <a:p>
            <a:pPr marL="285750" lvl="0" indent="-285750" fontAlgn="base">
              <a:buFontTx/>
              <a:buChar char="-"/>
            </a:pPr>
            <a:r>
              <a:rPr lang="en-US">
                <a:solidFill>
                  <a:srgbClr val="000000"/>
                </a:solidFill>
                <a:latin typeface="+mj-lt"/>
              </a:rPr>
              <a:t>Chia bộ dữ liệu ra 12 phần (k = 12 )</a:t>
            </a:r>
          </a:p>
          <a:p>
            <a:pPr marL="285750" lvl="0" indent="-285750" fontAlgn="base">
              <a:buFontTx/>
              <a:buChar char="-"/>
            </a:pPr>
            <a:endParaRPr lang="en-US">
              <a:solidFill>
                <a:srgbClr val="000000"/>
              </a:solidFill>
              <a:latin typeface="+mj-lt"/>
            </a:endParaRPr>
          </a:p>
          <a:p>
            <a:pPr marL="285750" lvl="0" indent="-285750" fontAlgn="base">
              <a:buFontTx/>
              <a:buChar char="-"/>
            </a:pPr>
            <a:r>
              <a:rPr lang="en-US" b="0" i="0" u="none" strike="noStrike">
                <a:solidFill>
                  <a:srgbClr val="000000"/>
                </a:solidFill>
                <a:effectLst/>
                <a:latin typeface="+mj-lt"/>
              </a:rPr>
              <a:t>Ch</a:t>
            </a:r>
            <a:r>
              <a:rPr lang="en-US">
                <a:solidFill>
                  <a:srgbClr val="000000"/>
                </a:solidFill>
                <a:latin typeface="+mj-lt"/>
              </a:rPr>
              <a:t>ọn được mô hình tốt nhất với </a:t>
            </a:r>
            <a:r>
              <a:rPr lang="en-GB">
                <a:solidFill>
                  <a:srgbClr val="000000"/>
                </a:solidFill>
                <a:latin typeface="+mj-lt"/>
              </a:rPr>
              <a:t>Best accuracy :  92.31 % ở lần thứ  8</a:t>
            </a:r>
            <a:r>
              <a:rPr lang="en-US">
                <a:solidFill>
                  <a:srgbClr val="000000"/>
                </a:solidFill>
                <a:latin typeface="+mj-lt"/>
              </a:rPr>
              <a:t> </a:t>
            </a:r>
          </a:p>
          <a:p>
            <a:pPr marL="285750" lvl="0" indent="-285750" fontAlgn="base">
              <a:buFontTx/>
              <a:buChar char="-"/>
            </a:pPr>
            <a:endParaRPr lang="en-US">
              <a:solidFill>
                <a:srgbClr val="000000"/>
              </a:solidFill>
              <a:latin typeface="+mj-lt"/>
            </a:endParaRPr>
          </a:p>
          <a:p>
            <a:pPr marL="285750" lvl="0" indent="-285750" fontAlgn="base">
              <a:buFontTx/>
              <a:buChar char="-"/>
            </a:pPr>
            <a:r>
              <a:rPr lang="vi-VN" b="0" i="0" u="none" strike="noStrike">
                <a:solidFill>
                  <a:srgbClr val="000000"/>
                </a:solidFill>
                <a:effectLst/>
                <a:latin typeface="+mj-lt"/>
              </a:rPr>
              <a:t>Chất lượng mô hình dựa trên các độ đo :</a:t>
            </a:r>
            <a:endParaRPr lang="en-US" b="0" i="0" u="none" strike="noStrike">
              <a:solidFill>
                <a:srgbClr val="000000"/>
              </a:solidFill>
              <a:effectLst/>
              <a:latin typeface="+mj-lt"/>
            </a:endParaRPr>
          </a:p>
          <a:p>
            <a:pPr marL="285750" lvl="0" indent="-285750" fontAlgn="base">
              <a:buFontTx/>
              <a:buChar char="-"/>
            </a:pPr>
            <a:endParaRPr lang="vi-VN" b="0" i="0" u="none" strike="noStrike">
              <a:solidFill>
                <a:srgbClr val="000000"/>
              </a:solidFill>
              <a:effectLst/>
              <a:latin typeface="+mj-lt"/>
            </a:endParaRPr>
          </a:p>
          <a:p>
            <a:pPr marL="285750" lvl="0" indent="-285750" fontAlgn="base">
              <a:buFontTx/>
              <a:buChar char="-"/>
            </a:pPr>
            <a:r>
              <a:rPr lang="vi-VN" b="0" i="0" u="none" strike="noStrike">
                <a:solidFill>
                  <a:srgbClr val="000000"/>
                </a:solidFill>
                <a:effectLst/>
                <a:latin typeface="+mj-lt"/>
              </a:rPr>
              <a:t>Precision     :  9</a:t>
            </a:r>
            <a:r>
              <a:rPr lang="en-GB" b="0" i="0" u="none" strike="noStrike">
                <a:solidFill>
                  <a:srgbClr val="000000"/>
                </a:solidFill>
                <a:effectLst/>
                <a:latin typeface="+mj-lt"/>
              </a:rPr>
              <a:t>2</a:t>
            </a:r>
            <a:r>
              <a:rPr lang="vi-VN" b="0" i="0" u="none" strike="noStrike">
                <a:solidFill>
                  <a:srgbClr val="000000"/>
                </a:solidFill>
                <a:effectLst/>
                <a:latin typeface="+mj-lt"/>
              </a:rPr>
              <a:t>.</a:t>
            </a:r>
            <a:r>
              <a:rPr lang="en-GB" b="0" i="0" u="none" strike="noStrike">
                <a:solidFill>
                  <a:srgbClr val="000000"/>
                </a:solidFill>
                <a:effectLst/>
                <a:latin typeface="+mj-lt"/>
              </a:rPr>
              <a:t>31</a:t>
            </a:r>
            <a:r>
              <a:rPr lang="vi-VN" b="0" i="0" u="none" strike="noStrike">
                <a:solidFill>
                  <a:srgbClr val="000000"/>
                </a:solidFill>
                <a:effectLst/>
                <a:latin typeface="+mj-lt"/>
              </a:rPr>
              <a:t> %</a:t>
            </a:r>
          </a:p>
          <a:p>
            <a:pPr marL="285750" lvl="0" indent="-285750" fontAlgn="base">
              <a:buFontTx/>
              <a:buChar char="-"/>
            </a:pPr>
            <a:r>
              <a:rPr lang="vi-VN" b="0" i="0" u="none" strike="noStrike">
                <a:solidFill>
                  <a:srgbClr val="000000"/>
                </a:solidFill>
                <a:effectLst/>
                <a:latin typeface="+mj-lt"/>
              </a:rPr>
              <a:t>Recall        :  8</a:t>
            </a:r>
            <a:r>
              <a:rPr lang="en-GB" b="0" i="0" u="none" strike="noStrike">
                <a:solidFill>
                  <a:srgbClr val="000000"/>
                </a:solidFill>
                <a:effectLst/>
                <a:latin typeface="+mj-lt"/>
              </a:rPr>
              <a:t>8</a:t>
            </a:r>
            <a:r>
              <a:rPr lang="vi-VN" b="0" i="0" u="none" strike="noStrike">
                <a:solidFill>
                  <a:srgbClr val="000000"/>
                </a:solidFill>
                <a:effectLst/>
                <a:latin typeface="+mj-lt"/>
              </a:rPr>
              <a:t>.</a:t>
            </a:r>
            <a:r>
              <a:rPr lang="en-GB" b="0" i="0" u="none" strike="noStrike">
                <a:solidFill>
                  <a:srgbClr val="000000"/>
                </a:solidFill>
                <a:effectLst/>
                <a:latin typeface="+mj-lt"/>
              </a:rPr>
              <a:t>65</a:t>
            </a:r>
            <a:r>
              <a:rPr lang="vi-VN" b="0" i="0" u="none" strike="noStrike">
                <a:solidFill>
                  <a:srgbClr val="000000"/>
                </a:solidFill>
                <a:effectLst/>
                <a:latin typeface="+mj-lt"/>
              </a:rPr>
              <a:t> %</a:t>
            </a:r>
          </a:p>
          <a:p>
            <a:pPr marL="285750" lvl="0" indent="-285750" fontAlgn="base">
              <a:buFontTx/>
              <a:buChar char="-"/>
            </a:pPr>
            <a:r>
              <a:rPr lang="vi-VN" b="0" i="0" u="none" strike="noStrike">
                <a:solidFill>
                  <a:srgbClr val="000000"/>
                </a:solidFill>
                <a:effectLst/>
                <a:latin typeface="+mj-lt"/>
              </a:rPr>
              <a:t>F1_score      :  </a:t>
            </a:r>
            <a:r>
              <a:rPr lang="en-GB">
                <a:solidFill>
                  <a:srgbClr val="000000"/>
                </a:solidFill>
                <a:latin typeface="+mj-lt"/>
              </a:rPr>
              <a:t>90</a:t>
            </a:r>
            <a:r>
              <a:rPr lang="vi-VN" b="0" i="0" u="none" strike="noStrike">
                <a:solidFill>
                  <a:srgbClr val="000000"/>
                </a:solidFill>
                <a:effectLst/>
                <a:latin typeface="+mj-lt"/>
              </a:rPr>
              <a:t>.2</a:t>
            </a:r>
            <a:r>
              <a:rPr lang="en-GB" b="0" i="0" u="none" strike="noStrike">
                <a:solidFill>
                  <a:srgbClr val="000000"/>
                </a:solidFill>
                <a:effectLst/>
                <a:latin typeface="+mj-lt"/>
              </a:rPr>
              <a:t>3</a:t>
            </a:r>
            <a:r>
              <a:rPr lang="vi-VN" b="0" i="0" u="none" strike="noStrike">
                <a:solidFill>
                  <a:srgbClr val="000000"/>
                </a:solidFill>
                <a:effectLst/>
                <a:latin typeface="+mj-lt"/>
              </a:rPr>
              <a:t> %</a:t>
            </a:r>
            <a:endParaRPr lang="en-US" b="0" i="0" u="none" strike="noStrike">
              <a:solidFill>
                <a:srgbClr val="000000"/>
              </a:solidFill>
              <a:effectLst/>
              <a:latin typeface="+mj-lt"/>
            </a:endParaRPr>
          </a:p>
        </p:txBody>
      </p:sp>
      <p:pic>
        <p:nvPicPr>
          <p:cNvPr id="3" name="Hình ảnh 2">
            <a:extLst>
              <a:ext uri="{FF2B5EF4-FFF2-40B4-BE49-F238E27FC236}">
                <a16:creationId xmlns:a16="http://schemas.microsoft.com/office/drawing/2014/main" id="{C66D5117-B67A-4143-B77E-E16CE224719D}"/>
              </a:ext>
            </a:extLst>
          </p:cNvPr>
          <p:cNvPicPr>
            <a:picLocks noChangeAspect="1"/>
          </p:cNvPicPr>
          <p:nvPr/>
        </p:nvPicPr>
        <p:blipFill>
          <a:blip r:embed="rId4"/>
          <a:stretch>
            <a:fillRect/>
          </a:stretch>
        </p:blipFill>
        <p:spPr>
          <a:xfrm>
            <a:off x="5199442" y="1485708"/>
            <a:ext cx="4579500" cy="5104873"/>
          </a:xfrm>
          <a:prstGeom prst="rect">
            <a:avLst/>
          </a:prstGeom>
        </p:spPr>
      </p:pic>
    </p:spTree>
    <p:extLst>
      <p:ext uri="{BB962C8B-B14F-4D97-AF65-F5344CB8AC3E}">
        <p14:creationId xmlns:p14="http://schemas.microsoft.com/office/powerpoint/2010/main" val="369620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2">
            <a:extLst>
              <a:ext uri="{FF2B5EF4-FFF2-40B4-BE49-F238E27FC236}">
                <a16:creationId xmlns:a16="http://schemas.microsoft.com/office/drawing/2014/main" id="{77419349-37B3-4565-AFD6-96F50F5D3BA7}"/>
              </a:ext>
            </a:extLst>
          </p:cNvPr>
          <p:cNvSpPr/>
          <p:nvPr/>
        </p:nvSpPr>
        <p:spPr>
          <a:xfrm>
            <a:off x="0" y="661094"/>
            <a:ext cx="12188952"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1" name="Picture 5">
            <a:extLst>
              <a:ext uri="{FF2B5EF4-FFF2-40B4-BE49-F238E27FC236}">
                <a16:creationId xmlns:a16="http://schemas.microsoft.com/office/drawing/2014/main" id="{4A475721-874B-42AA-AD50-AE36B5104AEE}"/>
              </a:ext>
            </a:extLst>
          </p:cNvPr>
          <p:cNvPicPr>
            <a:picLocks noChangeAspect="1"/>
          </p:cNvPicPr>
          <p:nvPr/>
        </p:nvPicPr>
        <p:blipFill>
          <a:blip r:embed="rId3"/>
          <a:stretch>
            <a:fillRect/>
          </a:stretch>
        </p:blipFill>
        <p:spPr>
          <a:xfrm>
            <a:off x="9204843" y="-116727"/>
            <a:ext cx="2987157" cy="18271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Rectangle 3">
            <a:extLst>
              <a:ext uri="{FF2B5EF4-FFF2-40B4-BE49-F238E27FC236}">
                <a16:creationId xmlns:a16="http://schemas.microsoft.com/office/drawing/2014/main" id="{0C903A8F-6BA4-4186-B3D6-9D1C101A4ED9}"/>
              </a:ext>
            </a:extLst>
          </p:cNvPr>
          <p:cNvSpPr/>
          <p:nvPr/>
        </p:nvSpPr>
        <p:spPr>
          <a:xfrm>
            <a:off x="610019" y="784204"/>
            <a:ext cx="6898612" cy="461665"/>
          </a:xfrm>
          <a:prstGeom prst="rect">
            <a:avLst/>
          </a:prstGeom>
        </p:spPr>
        <p:txBody>
          <a:bodyPr wrap="square">
            <a:spAutoFit/>
          </a:bodyPr>
          <a:lstStyle/>
          <a:p>
            <a:r>
              <a:rPr lang="en-US" sz="2400" b="1">
                <a:solidFill>
                  <a:srgbClr val="000000"/>
                </a:solidFill>
                <a:latin typeface="Times New Roman" panose="02020603050405020304" pitchFamily="18" charset="0"/>
              </a:rPr>
              <a:t>2.4 : Bảng giao diện người dùng</a:t>
            </a:r>
            <a:endParaRPr lang="en-US" sz="2400" dirty="0"/>
          </a:p>
        </p:txBody>
      </p:sp>
      <p:sp>
        <p:nvSpPr>
          <p:cNvPr id="44" name="Hộp Văn bản 43">
            <a:extLst>
              <a:ext uri="{FF2B5EF4-FFF2-40B4-BE49-F238E27FC236}">
                <a16:creationId xmlns:a16="http://schemas.microsoft.com/office/drawing/2014/main" id="{1F2E9C36-209F-4868-AE0C-A5176636B4B2}"/>
              </a:ext>
            </a:extLst>
          </p:cNvPr>
          <p:cNvSpPr txBox="1"/>
          <p:nvPr/>
        </p:nvSpPr>
        <p:spPr>
          <a:xfrm>
            <a:off x="-122635" y="1940617"/>
            <a:ext cx="5710434" cy="4401205"/>
          </a:xfrm>
          <a:prstGeom prst="rect">
            <a:avLst/>
          </a:prstGeom>
          <a:noFill/>
        </p:spPr>
        <p:txBody>
          <a:bodyPr wrap="square">
            <a:spAutoFit/>
          </a:bodyPr>
          <a:lstStyle/>
          <a:p>
            <a:pPr marL="457200" rtl="0" fontAlgn="base">
              <a:spcBef>
                <a:spcPts val="0"/>
              </a:spcBef>
              <a:spcAft>
                <a:spcPts val="0"/>
              </a:spcAft>
            </a:pPr>
            <a:r>
              <a:rPr lang="en-US" sz="2000" b="0" i="0" u="none" strike="noStrike">
                <a:solidFill>
                  <a:srgbClr val="000000"/>
                </a:solidFill>
                <a:effectLst/>
                <a:latin typeface="Times New Roman" panose="02020603050405020304" pitchFamily="18" charset="0"/>
              </a:rPr>
              <a:t>Giao </a:t>
            </a:r>
            <a:r>
              <a:rPr lang="vi-VN" sz="2000" b="0" i="0" u="none" strike="noStrike">
                <a:solidFill>
                  <a:srgbClr val="000000"/>
                </a:solidFill>
                <a:effectLst/>
                <a:latin typeface="Times New Roman" panose="02020603050405020304" pitchFamily="18" charset="0"/>
              </a:rPr>
              <a:t>diện để người dùng có thể nhập thông tin và trả ra kết quả dự đoán :</a:t>
            </a:r>
          </a:p>
          <a:p>
            <a:pPr marL="742950" lvl="1" indent="-285750" rtl="0" fontAlgn="base">
              <a:spcBef>
                <a:spcPts val="0"/>
              </a:spcBef>
              <a:spcAft>
                <a:spcPts val="0"/>
              </a:spcAft>
              <a:buFont typeface="Arial" panose="020B0604020202020204" pitchFamily="34" charset="0"/>
              <a:buChar char="•"/>
            </a:pPr>
            <a:r>
              <a:rPr lang="vi-VN" sz="2000" b="0" i="0" u="none" strike="noStrike">
                <a:solidFill>
                  <a:srgbClr val="000000"/>
                </a:solidFill>
                <a:effectLst/>
                <a:latin typeface="Times New Roman" panose="02020603050405020304" pitchFamily="18" charset="0"/>
              </a:rPr>
              <a:t>Age</a:t>
            </a:r>
          </a:p>
          <a:p>
            <a:pPr marL="742950" lvl="1" indent="-285750" rtl="0" fontAlgn="base">
              <a:spcBef>
                <a:spcPts val="0"/>
              </a:spcBef>
              <a:spcAft>
                <a:spcPts val="0"/>
              </a:spcAft>
              <a:buFont typeface="Arial" panose="020B0604020202020204" pitchFamily="34" charset="0"/>
              <a:buChar char="•"/>
            </a:pPr>
            <a:r>
              <a:rPr lang="vi-VN" sz="2000" b="0" i="0" u="none" strike="noStrike">
                <a:solidFill>
                  <a:srgbClr val="000000"/>
                </a:solidFill>
                <a:effectLst/>
                <a:latin typeface="Times New Roman" panose="02020603050405020304" pitchFamily="18" charset="0"/>
              </a:rPr>
              <a:t>Gender</a:t>
            </a:r>
          </a:p>
          <a:p>
            <a:pPr marL="742950" lvl="1" indent="-285750" rtl="0" fontAlgn="base">
              <a:spcBef>
                <a:spcPts val="0"/>
              </a:spcBef>
              <a:spcAft>
                <a:spcPts val="0"/>
              </a:spcAft>
              <a:buFont typeface="Arial" panose="020B0604020202020204" pitchFamily="34" charset="0"/>
              <a:buChar char="•"/>
            </a:pPr>
            <a:r>
              <a:rPr lang="vi-VN" sz="2000" b="0" i="0" u="none" strike="noStrike">
                <a:solidFill>
                  <a:srgbClr val="000000"/>
                </a:solidFill>
                <a:effectLst/>
                <a:latin typeface="Times New Roman" panose="02020603050405020304" pitchFamily="18" charset="0"/>
              </a:rPr>
              <a:t>Internship</a:t>
            </a:r>
          </a:p>
          <a:p>
            <a:pPr marL="742950" lvl="1" indent="-285750" rtl="0" fontAlgn="base">
              <a:spcBef>
                <a:spcPts val="0"/>
              </a:spcBef>
              <a:spcAft>
                <a:spcPts val="0"/>
              </a:spcAft>
              <a:buFont typeface="Arial" panose="020B0604020202020204" pitchFamily="34" charset="0"/>
              <a:buChar char="•"/>
            </a:pPr>
            <a:r>
              <a:rPr lang="vi-VN" sz="2000" b="0" i="0" u="none" strike="noStrike">
                <a:solidFill>
                  <a:srgbClr val="000000"/>
                </a:solidFill>
                <a:effectLst/>
                <a:latin typeface="Times New Roman" panose="02020603050405020304" pitchFamily="18" charset="0"/>
              </a:rPr>
              <a:t>HistoryOfBacklog: </a:t>
            </a:r>
          </a:p>
          <a:p>
            <a:pPr marL="742950" lvl="1" indent="-285750" rtl="0" fontAlgn="base">
              <a:spcBef>
                <a:spcPts val="0"/>
              </a:spcBef>
              <a:spcAft>
                <a:spcPts val="0"/>
              </a:spcAft>
              <a:buFont typeface="Arial" panose="020B0604020202020204" pitchFamily="34" charset="0"/>
              <a:buChar char="•"/>
            </a:pPr>
            <a:r>
              <a:rPr lang="vi-VN" sz="2000" b="0" i="0" u="none" strike="noStrike">
                <a:solidFill>
                  <a:srgbClr val="000000"/>
                </a:solidFill>
                <a:effectLst/>
                <a:latin typeface="Times New Roman" panose="02020603050405020304" pitchFamily="18" charset="0"/>
              </a:rPr>
              <a:t>CGPA</a:t>
            </a:r>
          </a:p>
          <a:p>
            <a:pPr marL="742950" lvl="1" indent="-285750" rtl="0" fontAlgn="base">
              <a:spcBef>
                <a:spcPts val="0"/>
              </a:spcBef>
              <a:spcAft>
                <a:spcPts val="0"/>
              </a:spcAft>
              <a:buFont typeface="Arial" panose="020B0604020202020204" pitchFamily="34" charset="0"/>
              <a:buChar char="•"/>
            </a:pPr>
            <a:r>
              <a:rPr lang="vi-VN" sz="2000" b="0" i="0" u="none" strike="noStrike">
                <a:solidFill>
                  <a:srgbClr val="000000"/>
                </a:solidFill>
                <a:effectLst/>
                <a:latin typeface="Times New Roman" panose="02020603050405020304" pitchFamily="18" charset="0"/>
              </a:rPr>
              <a:t>Hostel</a:t>
            </a:r>
          </a:p>
          <a:p>
            <a:pPr marL="742950" lvl="1" indent="-285750" rtl="0" fontAlgn="base">
              <a:spcBef>
                <a:spcPts val="0"/>
              </a:spcBef>
              <a:spcAft>
                <a:spcPts val="0"/>
              </a:spcAft>
              <a:buFont typeface="Arial" panose="020B0604020202020204" pitchFamily="34" charset="0"/>
              <a:buChar char="•"/>
            </a:pPr>
            <a:r>
              <a:rPr lang="vi-VN" sz="2000" b="0" i="0" u="none" strike="noStrike">
                <a:solidFill>
                  <a:srgbClr val="000000"/>
                </a:solidFill>
                <a:effectLst/>
                <a:latin typeface="Times New Roman" panose="02020603050405020304" pitchFamily="18" charset="0"/>
              </a:rPr>
              <a:t>Stream</a:t>
            </a:r>
            <a:endParaRPr lang="en-US" sz="2000" b="0" i="0" u="none" strike="noStrike">
              <a:solidFill>
                <a:srgbClr val="000000"/>
              </a:solidFill>
              <a:effectLst/>
              <a:latin typeface="Times New Roman" panose="02020603050405020304" pitchFamily="18" charset="0"/>
            </a:endParaRPr>
          </a:p>
          <a:p>
            <a:pPr marL="742950" lvl="1" indent="-285750" rtl="0" fontAlgn="base">
              <a:spcBef>
                <a:spcPts val="0"/>
              </a:spcBef>
              <a:spcAft>
                <a:spcPts val="0"/>
              </a:spcAft>
              <a:buFont typeface="Arial" panose="020B0604020202020204" pitchFamily="34" charset="0"/>
              <a:buChar char="•"/>
            </a:pPr>
            <a:endParaRPr lang="en-US" sz="2000">
              <a:solidFill>
                <a:srgbClr val="000000"/>
              </a:solidFill>
              <a:latin typeface="Times New Roman" panose="02020603050405020304" pitchFamily="18" charset="0"/>
            </a:endParaRPr>
          </a:p>
          <a:p>
            <a:pPr lvl="1" rtl="0" fontAlgn="base">
              <a:spcBef>
                <a:spcPts val="0"/>
              </a:spcBef>
              <a:spcAft>
                <a:spcPts val="0"/>
              </a:spcAft>
            </a:pPr>
            <a:r>
              <a:rPr lang="en-US" sz="2000" b="0" i="0" u="none" strike="noStrike">
                <a:solidFill>
                  <a:srgbClr val="000000"/>
                </a:solidFill>
                <a:effectLst/>
                <a:latin typeface="Times New Roman" panose="02020603050405020304" pitchFamily="18" charset="0"/>
              </a:rPr>
              <a:t>Result để trả ra kết quả liệu sinh viên với các thông tin như đã nhập có được nhận vào làm hay không</a:t>
            </a:r>
          </a:p>
          <a:p>
            <a:pPr lvl="1" rtl="0" fontAlgn="base">
              <a:spcBef>
                <a:spcPts val="0"/>
              </a:spcBef>
              <a:spcAft>
                <a:spcPts val="0"/>
              </a:spcAft>
            </a:pPr>
            <a:endParaRPr lang="vi-VN" sz="2000" b="0" i="0" u="none" strike="noStrike">
              <a:solidFill>
                <a:srgbClr val="000000"/>
              </a:solidFill>
              <a:effectLst/>
              <a:latin typeface="Times New Roman" panose="02020603050405020304" pitchFamily="18" charset="0"/>
            </a:endParaRPr>
          </a:p>
        </p:txBody>
      </p:sp>
      <p:pic>
        <p:nvPicPr>
          <p:cNvPr id="3" name="Hình ảnh 2">
            <a:extLst>
              <a:ext uri="{FF2B5EF4-FFF2-40B4-BE49-F238E27FC236}">
                <a16:creationId xmlns:a16="http://schemas.microsoft.com/office/drawing/2014/main" id="{B12E9F06-790C-45A4-B3D6-42CDB7ABBD65}"/>
              </a:ext>
            </a:extLst>
          </p:cNvPr>
          <p:cNvPicPr>
            <a:picLocks noChangeAspect="1"/>
          </p:cNvPicPr>
          <p:nvPr/>
        </p:nvPicPr>
        <p:blipFill>
          <a:blip r:embed="rId4"/>
          <a:stretch>
            <a:fillRect/>
          </a:stretch>
        </p:blipFill>
        <p:spPr>
          <a:xfrm>
            <a:off x="5661260" y="1847254"/>
            <a:ext cx="6115050" cy="4143375"/>
          </a:xfrm>
          <a:prstGeom prst="rect">
            <a:avLst/>
          </a:prstGeom>
        </p:spPr>
      </p:pic>
    </p:spTree>
    <p:extLst>
      <p:ext uri="{BB962C8B-B14F-4D97-AF65-F5344CB8AC3E}">
        <p14:creationId xmlns:p14="http://schemas.microsoft.com/office/powerpoint/2010/main" val="3417951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95730" y="-93128"/>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2">
            <a:extLst>
              <a:ext uri="{FF2B5EF4-FFF2-40B4-BE49-F238E27FC236}">
                <a16:creationId xmlns:a16="http://schemas.microsoft.com/office/drawing/2014/main" id="{CF1EE2D4-6528-4AE7-A557-25E3CD876B34}"/>
              </a:ext>
            </a:extLst>
          </p:cNvPr>
          <p:cNvSpPr/>
          <p:nvPr/>
        </p:nvSpPr>
        <p:spPr>
          <a:xfrm>
            <a:off x="0" y="634461"/>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TextBox 4">
            <a:extLst>
              <a:ext uri="{FF2B5EF4-FFF2-40B4-BE49-F238E27FC236}">
                <a16:creationId xmlns:a16="http://schemas.microsoft.com/office/drawing/2014/main" id="{128FDC28-8F1E-4CC4-95C7-2F932A317D15}"/>
              </a:ext>
            </a:extLst>
          </p:cNvPr>
          <p:cNvSpPr txBox="1"/>
          <p:nvPr/>
        </p:nvSpPr>
        <p:spPr>
          <a:xfrm>
            <a:off x="1549154" y="803738"/>
            <a:ext cx="6098958" cy="461665"/>
          </a:xfrm>
          <a:prstGeom prst="rect">
            <a:avLst/>
          </a:prstGeom>
          <a:noFill/>
        </p:spPr>
        <p:txBody>
          <a:bodyPr wrap="square">
            <a:spAutoFit/>
          </a:bodyPr>
          <a:lstStyle/>
          <a:p>
            <a:pPr>
              <a:spcBef>
                <a:spcPts val="1200"/>
              </a:spcBef>
              <a:spcAft>
                <a:spcPts val="1200"/>
              </a:spcAft>
            </a:pPr>
            <a:r>
              <a:rPr lang="vi-VN" sz="2400" b="1" dirty="0">
                <a:solidFill>
                  <a:srgbClr val="000000"/>
                </a:solidFill>
                <a:latin typeface="Times New Roman" panose="02020603050405020304" pitchFamily="18" charset="0"/>
                <a:cs typeface="Times New Roman" panose="02020603050405020304" pitchFamily="18" charset="0"/>
              </a:rPr>
              <a:t>Kết luận</a:t>
            </a:r>
            <a:endParaRPr lang="vi-VN" sz="2400" dirty="0">
              <a:latin typeface="Times New Roman" panose="02020603050405020304" pitchFamily="18" charset="0"/>
              <a:cs typeface="Times New Roman" panose="02020603050405020304" pitchFamily="18" charset="0"/>
            </a:endParaRPr>
          </a:p>
        </p:txBody>
      </p:sp>
      <p:pic>
        <p:nvPicPr>
          <p:cNvPr id="41" name="Picture 5">
            <a:extLst>
              <a:ext uri="{FF2B5EF4-FFF2-40B4-BE49-F238E27FC236}">
                <a16:creationId xmlns:a16="http://schemas.microsoft.com/office/drawing/2014/main" id="{CF51B6EF-F3C2-450D-9F99-79D4FCD363EB}"/>
              </a:ext>
            </a:extLst>
          </p:cNvPr>
          <p:cNvPicPr>
            <a:picLocks noChangeAspect="1"/>
          </p:cNvPicPr>
          <p:nvPr/>
        </p:nvPicPr>
        <p:blipFill>
          <a:blip r:embed="rId3"/>
          <a:stretch>
            <a:fillRect/>
          </a:stretch>
        </p:blipFill>
        <p:spPr>
          <a:xfrm>
            <a:off x="9234549" y="693173"/>
            <a:ext cx="2773084" cy="20391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Rectangle 1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ight Triangle 1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1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Hộp Văn bản 3">
            <a:extLst>
              <a:ext uri="{FF2B5EF4-FFF2-40B4-BE49-F238E27FC236}">
                <a16:creationId xmlns:a16="http://schemas.microsoft.com/office/drawing/2014/main" id="{748F7F19-CC5D-4552-B528-B5EE0C26AFBB}"/>
              </a:ext>
            </a:extLst>
          </p:cNvPr>
          <p:cNvSpPr txBox="1"/>
          <p:nvPr/>
        </p:nvSpPr>
        <p:spPr>
          <a:xfrm>
            <a:off x="8052497" y="1056640"/>
            <a:ext cx="3197660" cy="3125746"/>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7200" kern="1200">
                <a:solidFill>
                  <a:schemeClr val="tx1"/>
                </a:solidFill>
                <a:latin typeface="+mj-lt"/>
                <a:ea typeface="+mj-ea"/>
                <a:cs typeface="+mj-cs"/>
              </a:rPr>
              <a:t>Kết Luận</a:t>
            </a:r>
          </a:p>
        </p:txBody>
      </p:sp>
      <p:sp>
        <p:nvSpPr>
          <p:cNvPr id="46" name="Hộp Văn bản 5">
            <a:extLst>
              <a:ext uri="{FF2B5EF4-FFF2-40B4-BE49-F238E27FC236}">
                <a16:creationId xmlns:a16="http://schemas.microsoft.com/office/drawing/2014/main" id="{1EBC58DE-B774-4E35-BB82-CCB7CC986EDC}"/>
              </a:ext>
            </a:extLst>
          </p:cNvPr>
          <p:cNvSpPr txBox="1"/>
          <p:nvPr/>
        </p:nvSpPr>
        <p:spPr>
          <a:xfrm>
            <a:off x="381506" y="1779455"/>
            <a:ext cx="6025859" cy="3381630"/>
          </a:xfrm>
          <a:prstGeom prst="rect">
            <a:avLst/>
          </a:prstGeom>
        </p:spPr>
        <p:txBody>
          <a:bodyPr vert="horz" lIns="91440" tIns="45720" rIns="91440" bIns="45720" rtlCol="0" anchor="t">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800" b="1" kern="1200" err="1">
                <a:solidFill>
                  <a:schemeClr val="tx1"/>
                </a:solidFill>
                <a:latin typeface="Times New Roman" panose="02020603050405020304" pitchFamily="18" charset="0"/>
                <a:cs typeface="Times New Roman" panose="02020603050405020304" pitchFamily="18" charset="0"/>
              </a:rPr>
              <a:t>Các</a:t>
            </a:r>
            <a:r>
              <a:rPr lang="en-US" sz="2800" b="1" kern="1200">
                <a:solidFill>
                  <a:schemeClr val="tx1"/>
                </a:solidFill>
                <a:latin typeface="Times New Roman" panose="02020603050405020304" pitchFamily="18" charset="0"/>
                <a:cs typeface="Times New Roman" panose="02020603050405020304" pitchFamily="18" charset="0"/>
              </a:rPr>
              <a:t> </a:t>
            </a:r>
            <a:r>
              <a:rPr lang="en-US" sz="2800" b="1" kern="1200" err="1">
                <a:solidFill>
                  <a:schemeClr val="tx1"/>
                </a:solidFill>
                <a:latin typeface="Times New Roman" panose="02020603050405020304" pitchFamily="18" charset="0"/>
                <a:cs typeface="Times New Roman" panose="02020603050405020304" pitchFamily="18" charset="0"/>
              </a:rPr>
              <a:t>nội</a:t>
            </a:r>
            <a:r>
              <a:rPr lang="en-US" sz="2800" b="1" kern="1200">
                <a:solidFill>
                  <a:schemeClr val="tx1"/>
                </a:solidFill>
                <a:latin typeface="Times New Roman" panose="02020603050405020304" pitchFamily="18" charset="0"/>
                <a:cs typeface="Times New Roman" panose="02020603050405020304" pitchFamily="18" charset="0"/>
              </a:rPr>
              <a:t> dung </a:t>
            </a:r>
            <a:r>
              <a:rPr lang="en-US" sz="2800" b="1" kern="1200" err="1">
                <a:solidFill>
                  <a:schemeClr val="tx1"/>
                </a:solidFill>
                <a:latin typeface="Times New Roman" panose="02020603050405020304" pitchFamily="18" charset="0"/>
                <a:cs typeface="Times New Roman" panose="02020603050405020304" pitchFamily="18" charset="0"/>
              </a:rPr>
              <a:t>chính</a:t>
            </a:r>
            <a:r>
              <a:rPr lang="en-US" sz="2800" b="1" kern="1200">
                <a:solidFill>
                  <a:schemeClr val="tx1"/>
                </a:solidFill>
                <a:latin typeface="Times New Roman" panose="02020603050405020304" pitchFamily="18" charset="0"/>
                <a:cs typeface="Times New Roman" panose="02020603050405020304" pitchFamily="18" charset="0"/>
              </a:rPr>
              <a:t> </a:t>
            </a:r>
            <a:r>
              <a:rPr lang="en-US" sz="2800" b="1" kern="1200" err="1">
                <a:solidFill>
                  <a:schemeClr val="tx1"/>
                </a:solidFill>
                <a:latin typeface="Times New Roman" panose="02020603050405020304" pitchFamily="18" charset="0"/>
                <a:cs typeface="Times New Roman" panose="02020603050405020304" pitchFamily="18" charset="0"/>
              </a:rPr>
              <a:t>làm</a:t>
            </a:r>
            <a:r>
              <a:rPr lang="en-US" sz="2800" b="1" kern="1200">
                <a:solidFill>
                  <a:schemeClr val="tx1"/>
                </a:solidFill>
                <a:latin typeface="Times New Roman" panose="02020603050405020304" pitchFamily="18" charset="0"/>
                <a:cs typeface="Times New Roman" panose="02020603050405020304" pitchFamily="18" charset="0"/>
              </a:rPr>
              <a:t> được</a:t>
            </a:r>
          </a:p>
          <a:p>
            <a:pPr>
              <a:lnSpc>
                <a:spcPct val="90000"/>
              </a:lnSpc>
              <a:spcBef>
                <a:spcPts val="1000"/>
              </a:spcBef>
            </a:pPr>
            <a:endParaRPr lang="en-US" sz="2800" b="1" kern="1200">
              <a:solidFill>
                <a:schemeClr val="tx1"/>
              </a:solidFill>
              <a:latin typeface="Times New Roman" panose="02020603050405020304" pitchFamily="18" charset="0"/>
              <a:cs typeface="Times New Roman" panose="02020603050405020304" pitchFamily="18" charset="0"/>
            </a:endParaRPr>
          </a:p>
          <a:p>
            <a:pPr marL="342900" indent="-342900">
              <a:lnSpc>
                <a:spcPct val="90000"/>
              </a:lnSpc>
              <a:spcBef>
                <a:spcPts val="1000"/>
              </a:spcBef>
              <a:buFont typeface="+mj-lt"/>
              <a:buAutoNum type="arabicPeriod"/>
            </a:pPr>
            <a:r>
              <a:rPr lang="en-US" sz="2000" u="none" strike="noStrike" kern="1200" err="1">
                <a:solidFill>
                  <a:schemeClr val="tx1"/>
                </a:solidFill>
                <a:effectLst/>
                <a:latin typeface="Times New Roman" panose="02020603050405020304" pitchFamily="18" charset="0"/>
                <a:cs typeface="Times New Roman" panose="02020603050405020304" pitchFamily="18" charset="0"/>
              </a:rPr>
              <a:t>Xây</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dựng</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được</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mô</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hình</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bài</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toán</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dự</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đoán</a:t>
            </a:r>
            <a:r>
              <a:rPr lang="en-US" sz="2000" u="none" strike="noStrike" kern="1200">
                <a:solidFill>
                  <a:schemeClr val="tx1"/>
                </a:solidFill>
                <a:effectLst/>
                <a:latin typeface="Times New Roman" panose="02020603050405020304" pitchFamily="18" charset="0"/>
                <a:cs typeface="Times New Roman" panose="02020603050405020304" pitchFamily="18" charset="0"/>
              </a:rPr>
              <a:t> cơ hội việc làm của sinh viên dựa vào thuật toán Support Vector Machine.</a:t>
            </a:r>
          </a:p>
          <a:p>
            <a:pPr marL="342900" indent="-342900">
              <a:lnSpc>
                <a:spcPct val="90000"/>
              </a:lnSpc>
              <a:spcBef>
                <a:spcPts val="1000"/>
              </a:spcBef>
              <a:buFont typeface="+mj-lt"/>
              <a:buAutoNum type="arabicPeriod"/>
            </a:pPr>
            <a:endParaRPr lang="en-US" sz="2000" u="none" strike="noStrike" kern="1200">
              <a:solidFill>
                <a:schemeClr val="tx1"/>
              </a:solidFill>
              <a:effectLst/>
              <a:latin typeface="Times New Roman" panose="02020603050405020304" pitchFamily="18" charset="0"/>
              <a:cs typeface="Times New Roman" panose="02020603050405020304" pitchFamily="18" charset="0"/>
            </a:endParaRPr>
          </a:p>
          <a:p>
            <a:pPr marL="342900" indent="-342900">
              <a:lnSpc>
                <a:spcPct val="90000"/>
              </a:lnSpc>
              <a:spcBef>
                <a:spcPts val="1000"/>
              </a:spcBef>
              <a:buFont typeface="+mj-lt"/>
              <a:buAutoNum type="arabicPeriod"/>
            </a:pPr>
            <a:r>
              <a:rPr lang="en-US" sz="2000" u="none" strike="noStrike" kern="1200" err="1">
                <a:solidFill>
                  <a:schemeClr val="tx1"/>
                </a:solidFill>
                <a:effectLst/>
                <a:latin typeface="Times New Roman" panose="02020603050405020304" pitchFamily="18" charset="0"/>
                <a:cs typeface="Times New Roman" panose="02020603050405020304" pitchFamily="18" charset="0"/>
              </a:rPr>
              <a:t>Tìm</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được</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phương</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pháp</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tối</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ưu</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xây</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dựng</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mô</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hình</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bài</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toán</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phù</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hợp</a:t>
            </a:r>
            <a:r>
              <a:rPr lang="en-US" sz="2000" u="none" strike="noStrike" kern="1200">
                <a:solidFill>
                  <a:schemeClr val="tx1"/>
                </a:solidFill>
                <a:effectLst/>
                <a:latin typeface="Times New Roman" panose="02020603050405020304" pitchFamily="18" charset="0"/>
                <a:cs typeface="Times New Roman" panose="02020603050405020304" pitchFamily="18" charset="0"/>
              </a:rPr>
              <a:t>.</a:t>
            </a:r>
          </a:p>
          <a:p>
            <a:pPr marL="342900" indent="-342900">
              <a:lnSpc>
                <a:spcPct val="90000"/>
              </a:lnSpc>
              <a:spcBef>
                <a:spcPts val="1000"/>
              </a:spcBef>
              <a:buFont typeface="+mj-lt"/>
              <a:buAutoNum type="arabicPeriod"/>
            </a:pPr>
            <a:endParaRPr lang="en-US" sz="2000" u="none" strike="noStrike" kern="1200">
              <a:solidFill>
                <a:schemeClr val="tx1"/>
              </a:solidFill>
              <a:effectLst/>
              <a:latin typeface="Times New Roman" panose="02020603050405020304" pitchFamily="18" charset="0"/>
              <a:cs typeface="Times New Roman" panose="02020603050405020304" pitchFamily="18" charset="0"/>
            </a:endParaRPr>
          </a:p>
          <a:p>
            <a:pPr marL="342900" indent="-342900">
              <a:lnSpc>
                <a:spcPct val="90000"/>
              </a:lnSpc>
              <a:spcBef>
                <a:spcPts val="1000"/>
              </a:spcBef>
              <a:buFont typeface="+mj-lt"/>
              <a:buAutoNum type="arabicPeriod"/>
            </a:pPr>
            <a:r>
              <a:rPr lang="en-US" sz="2000" u="none" strike="noStrike" kern="1200">
                <a:solidFill>
                  <a:schemeClr val="tx1"/>
                </a:solidFill>
                <a:effectLst/>
                <a:latin typeface="Times New Roman" panose="02020603050405020304" pitchFamily="18" charset="0"/>
                <a:cs typeface="Times New Roman" panose="02020603050405020304" pitchFamily="18" charset="0"/>
              </a:rPr>
              <a:t>Tạo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giao</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diện</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nhập</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số</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liệu</a:t>
            </a:r>
            <a:r>
              <a:rPr lang="en-US" sz="2000" u="none" strike="noStrike" kern="1200">
                <a:solidFill>
                  <a:schemeClr val="tx1"/>
                </a:solidFill>
                <a:effectLst/>
                <a:latin typeface="Times New Roman" panose="02020603050405020304" pitchFamily="18" charset="0"/>
                <a:cs typeface="Times New Roman" panose="02020603050405020304" pitchFamily="18" charset="0"/>
              </a:rPr>
              <a:t> và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hiển</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thị</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kết</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quả</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dự</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đoán</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sử</a:t>
            </a:r>
            <a:r>
              <a:rPr lang="en-US" sz="2000" u="none" strike="noStrike" kern="1200">
                <a:solidFill>
                  <a:schemeClr val="tx1"/>
                </a:solidFill>
                <a:effectLst/>
                <a:latin typeface="Times New Roman" panose="02020603050405020304" pitchFamily="18" charset="0"/>
                <a:cs typeface="Times New Roman" panose="02020603050405020304" pitchFamily="18" charset="0"/>
              </a:rPr>
              <a:t> </a:t>
            </a:r>
            <a:r>
              <a:rPr lang="en-US" sz="2000" u="none" strike="noStrike" kern="1200" err="1">
                <a:solidFill>
                  <a:schemeClr val="tx1"/>
                </a:solidFill>
                <a:effectLst/>
                <a:latin typeface="Times New Roman" panose="02020603050405020304" pitchFamily="18" charset="0"/>
                <a:cs typeface="Times New Roman" panose="02020603050405020304" pitchFamily="18" charset="0"/>
              </a:rPr>
              <a:t>dụng</a:t>
            </a:r>
            <a:r>
              <a:rPr lang="en-US" sz="2000" u="none" strike="noStrike" kern="1200">
                <a:solidFill>
                  <a:schemeClr val="tx1"/>
                </a:solidFill>
                <a:effectLst/>
                <a:latin typeface="Times New Roman" panose="02020603050405020304" pitchFamily="18" charset="0"/>
                <a:cs typeface="Times New Roman" panose="02020603050405020304" pitchFamily="18" charset="0"/>
              </a:rPr>
              <a:t> thuật toán SVM</a:t>
            </a:r>
          </a:p>
          <a:p>
            <a:pPr>
              <a:lnSpc>
                <a:spcPct val="90000"/>
              </a:lnSpc>
              <a:spcBef>
                <a:spcPts val="1000"/>
              </a:spcBef>
            </a:pPr>
            <a:endParaRPr lang="en-US" sz="2000" u="none" strike="noStrike" kern="120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353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1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2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Hộp Văn bản 3">
            <a:extLst>
              <a:ext uri="{FF2B5EF4-FFF2-40B4-BE49-F238E27FC236}">
                <a16:creationId xmlns:a16="http://schemas.microsoft.com/office/drawing/2014/main" id="{985F32A9-D870-42AB-A432-F0F551186142}"/>
              </a:ext>
            </a:extLst>
          </p:cNvPr>
          <p:cNvSpPr txBox="1"/>
          <p:nvPr/>
        </p:nvSpPr>
        <p:spPr>
          <a:xfrm>
            <a:off x="6441834" y="1492199"/>
            <a:ext cx="4826523" cy="2800395"/>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3200" b="1" i="1" dirty="0" err="1">
                <a:latin typeface="Courier New" panose="02070309020205020404" pitchFamily="49" charset="0"/>
                <a:cs typeface="Courier New" panose="02070309020205020404" pitchFamily="49" charset="0"/>
              </a:rPr>
              <a:t>Cảm</a:t>
            </a:r>
            <a:r>
              <a:rPr lang="en-US" sz="3200" b="1" i="1" dirty="0">
                <a:latin typeface="Courier New" panose="02070309020205020404" pitchFamily="49" charset="0"/>
                <a:cs typeface="Courier New" panose="02070309020205020404" pitchFamily="49" charset="0"/>
              </a:rPr>
              <a:t> </a:t>
            </a:r>
            <a:r>
              <a:rPr lang="en-US" sz="3200" b="1" i="1" dirty="0" err="1">
                <a:latin typeface="Courier New" panose="02070309020205020404" pitchFamily="49" charset="0"/>
                <a:cs typeface="Courier New" panose="02070309020205020404" pitchFamily="49" charset="0"/>
              </a:rPr>
              <a:t>ơn</a:t>
            </a:r>
            <a:r>
              <a:rPr lang="en-US" sz="3200" b="1" i="1" dirty="0">
                <a:latin typeface="Courier New" panose="02070309020205020404" pitchFamily="49" charset="0"/>
                <a:cs typeface="Courier New" panose="02070309020205020404" pitchFamily="49" charset="0"/>
              </a:rPr>
              <a:t> </a:t>
            </a:r>
            <a:r>
              <a:rPr lang="en-US" sz="3200" b="1" i="1" dirty="0" err="1">
                <a:latin typeface="Courier New" panose="02070309020205020404" pitchFamily="49" charset="0"/>
                <a:cs typeface="Courier New" panose="02070309020205020404" pitchFamily="49" charset="0"/>
              </a:rPr>
              <a:t>mọi</a:t>
            </a:r>
            <a:r>
              <a:rPr lang="en-US" sz="3200" b="1" i="1" dirty="0">
                <a:latin typeface="Courier New" panose="02070309020205020404" pitchFamily="49" charset="0"/>
                <a:cs typeface="Courier New" panose="02070309020205020404" pitchFamily="49" charset="0"/>
              </a:rPr>
              <a:t> </a:t>
            </a:r>
            <a:r>
              <a:rPr lang="en-US" sz="3200" b="1" i="1" dirty="0" err="1">
                <a:latin typeface="Courier New" panose="02070309020205020404" pitchFamily="49" charset="0"/>
                <a:cs typeface="Courier New" panose="02070309020205020404" pitchFamily="49" charset="0"/>
              </a:rPr>
              <a:t>người</a:t>
            </a:r>
            <a:r>
              <a:rPr lang="en-US" sz="3200" b="1" i="1" dirty="0">
                <a:latin typeface="Courier New" panose="02070309020205020404" pitchFamily="49" charset="0"/>
                <a:cs typeface="Courier New" panose="02070309020205020404" pitchFamily="49" charset="0"/>
              </a:rPr>
              <a:t> </a:t>
            </a:r>
            <a:r>
              <a:rPr lang="en-US" sz="3200" b="1" i="1" dirty="0" err="1">
                <a:latin typeface="Courier New" panose="02070309020205020404" pitchFamily="49" charset="0"/>
                <a:cs typeface="Courier New" panose="02070309020205020404" pitchFamily="49" charset="0"/>
              </a:rPr>
              <a:t>đã</a:t>
            </a:r>
            <a:r>
              <a:rPr lang="en-US" sz="3200" b="1" i="1" dirty="0">
                <a:latin typeface="Courier New" panose="02070309020205020404" pitchFamily="49" charset="0"/>
                <a:cs typeface="Courier New" panose="02070309020205020404" pitchFamily="49" charset="0"/>
              </a:rPr>
              <a:t> </a:t>
            </a:r>
            <a:r>
              <a:rPr lang="en-US" sz="3200" b="1" i="1" dirty="0" err="1">
                <a:latin typeface="Courier New" panose="02070309020205020404" pitchFamily="49" charset="0"/>
                <a:cs typeface="Courier New" panose="02070309020205020404" pitchFamily="49" charset="0"/>
              </a:rPr>
              <a:t>lắng</a:t>
            </a:r>
            <a:r>
              <a:rPr lang="en-US" sz="3200" b="1" i="1" dirty="0">
                <a:latin typeface="Courier New" panose="02070309020205020404" pitchFamily="49" charset="0"/>
                <a:cs typeface="Courier New" panose="02070309020205020404" pitchFamily="49" charset="0"/>
              </a:rPr>
              <a:t> </a:t>
            </a:r>
            <a:r>
              <a:rPr lang="en-US" sz="3200" b="1" i="1" dirty="0" err="1">
                <a:latin typeface="Courier New" panose="02070309020205020404" pitchFamily="49" charset="0"/>
                <a:cs typeface="Courier New" panose="02070309020205020404" pitchFamily="49" charset="0"/>
              </a:rPr>
              <a:t>nghe</a:t>
            </a:r>
            <a:endParaRPr lang="en-US" sz="3200" b="1" i="1" dirty="0">
              <a:latin typeface="Courier New" panose="02070309020205020404" pitchFamily="49" charset="0"/>
              <a:cs typeface="Courier New" panose="02070309020205020404" pitchFamily="49" charset="0"/>
            </a:endParaRPr>
          </a:p>
        </p:txBody>
      </p:sp>
      <p:cxnSp>
        <p:nvCxnSpPr>
          <p:cNvPr id="42" name="Đường nối Thẳng 41">
            <a:extLst>
              <a:ext uri="{FF2B5EF4-FFF2-40B4-BE49-F238E27FC236}">
                <a16:creationId xmlns:a16="http://schemas.microsoft.com/office/drawing/2014/main" id="{97DFE0AA-9F13-4361-BFD1-9C677863AECE}"/>
              </a:ext>
            </a:extLst>
          </p:cNvPr>
          <p:cNvCxnSpPr/>
          <p:nvPr/>
        </p:nvCxnSpPr>
        <p:spPr>
          <a:xfrm>
            <a:off x="5665509" y="1828800"/>
            <a:ext cx="0" cy="2347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Picture 2" descr="Thanks For Watching PNG Images | Vector and PSD Files | Free Download on  Pngtree">
            <a:extLst>
              <a:ext uri="{FF2B5EF4-FFF2-40B4-BE49-F238E27FC236}">
                <a16:creationId xmlns:a16="http://schemas.microsoft.com/office/drawing/2014/main" id="{1C667E4B-0CE6-4103-B185-992B786AF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55" y="689382"/>
            <a:ext cx="5077213" cy="55417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15 cách nói tạm biệt bằng tiếng anh cho từng tình huống.">
            <a:extLst>
              <a:ext uri="{FF2B5EF4-FFF2-40B4-BE49-F238E27FC236}">
                <a16:creationId xmlns:a16="http://schemas.microsoft.com/office/drawing/2014/main" id="{A64AFA47-43A0-40A3-91C4-E5F8EFAAA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4980" y="3068762"/>
            <a:ext cx="5447035" cy="2170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26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TextBox 2">
            <a:extLst>
              <a:ext uri="{FF2B5EF4-FFF2-40B4-BE49-F238E27FC236}">
                <a16:creationId xmlns:a16="http://schemas.microsoft.com/office/drawing/2014/main" id="{9E71839B-E76A-4874-BA54-FC53BA0BE426}"/>
              </a:ext>
            </a:extLst>
          </p:cNvPr>
          <p:cNvSpPr txBox="1"/>
          <p:nvPr/>
        </p:nvSpPr>
        <p:spPr>
          <a:xfrm>
            <a:off x="804859" y="1764320"/>
            <a:ext cx="207300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 1.1 </a:t>
            </a:r>
            <a:r>
              <a:rPr lang="en-US" sz="2400" b="1" dirty="0" err="1">
                <a:latin typeface="Times New Roman" panose="02020603050405020304" pitchFamily="18" charset="0"/>
                <a:cs typeface="Times New Roman" panose="02020603050405020304" pitchFamily="18" charset="0"/>
              </a:rPr>
              <a:t>Học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máy</a:t>
            </a:r>
            <a:r>
              <a:rPr lang="en-US" sz="2400" b="1" dirty="0">
                <a:latin typeface="Times New Roman" panose="02020603050405020304" pitchFamily="18" charset="0"/>
                <a:cs typeface="Times New Roman" panose="02020603050405020304" pitchFamily="18" charset="0"/>
              </a:rPr>
              <a:t>: </a:t>
            </a:r>
          </a:p>
        </p:txBody>
      </p:sp>
      <p:sp>
        <p:nvSpPr>
          <p:cNvPr id="154" name="TextBox 4">
            <a:extLst>
              <a:ext uri="{FF2B5EF4-FFF2-40B4-BE49-F238E27FC236}">
                <a16:creationId xmlns:a16="http://schemas.microsoft.com/office/drawing/2014/main" id="{85949374-8681-47C7-BB80-E070BBE13E18}"/>
              </a:ext>
            </a:extLst>
          </p:cNvPr>
          <p:cNvSpPr txBox="1"/>
          <p:nvPr/>
        </p:nvSpPr>
        <p:spPr>
          <a:xfrm>
            <a:off x="1726892" y="2490389"/>
            <a:ext cx="8749511" cy="4647426"/>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Học máy trong tiếng anh là </a:t>
            </a:r>
            <a:r>
              <a:rPr lang="vi-VN" sz="2000" b="1" dirty="0">
                <a:latin typeface="Times New Roman" panose="02020603050405020304" pitchFamily="18" charset="0"/>
                <a:cs typeface="Times New Roman" panose="02020603050405020304" pitchFamily="18" charset="0"/>
              </a:rPr>
              <a:t>Machine Learning</a:t>
            </a:r>
            <a:r>
              <a:rPr lang="vi-VN" sz="2000" dirty="0">
                <a:latin typeface="Times New Roman" panose="02020603050405020304" pitchFamily="18" charset="0"/>
                <a:cs typeface="Times New Roman" panose="02020603050405020304" pitchFamily="18" charset="0"/>
              </a:rPr>
              <a:t>, viết tắt: ML</a:t>
            </a:r>
          </a:p>
          <a:p>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Học máy là một công nghệ từ lĩnh vực trí tuệ nhân tạo.</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Các thuật toán học máy là </a:t>
            </a:r>
            <a:endParaRPr lang="en-US" sz="2000" dirty="0">
              <a:latin typeface="Times New Roman" panose="02020603050405020304" pitchFamily="18" charset="0"/>
              <a:cs typeface="Times New Roman" panose="02020603050405020304" pitchFamily="18" charset="0"/>
            </a:endParaRPr>
          </a:p>
          <a:p>
            <a:r>
              <a:rPr lang="vi-VN" sz="2000" dirty="0">
                <a:latin typeface="Times New Roman" panose="02020603050405020304" pitchFamily="18" charset="0"/>
                <a:cs typeface="Times New Roman" panose="02020603050405020304" pitchFamily="18" charset="0"/>
              </a:rPr>
              <a:t>các chương trình máy tính có khả năng học hỏi về cách hoàn</a:t>
            </a:r>
            <a:endParaRPr lang="en-US" sz="2000" dirty="0">
              <a:latin typeface="Times New Roman" panose="02020603050405020304" pitchFamily="18" charset="0"/>
              <a:cs typeface="Times New Roman" panose="02020603050405020304" pitchFamily="18" charset="0"/>
            </a:endParaRPr>
          </a:p>
          <a:p>
            <a:r>
              <a:rPr lang="vi-VN" sz="2000" dirty="0">
                <a:latin typeface="Times New Roman" panose="02020603050405020304" pitchFamily="18" charset="0"/>
                <a:cs typeface="Times New Roman" panose="02020603050405020304" pitchFamily="18" charset="0"/>
              </a:rPr>
              <a:t>thành các nhiệm vụ và cách cải thiện hiệu suất theo thời gian.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a:p>
            <a:pPr marL="342900" indent="-342900">
              <a:buFontTx/>
              <a:buChar char="-"/>
            </a:pPr>
            <a:r>
              <a:rPr lang="vi-VN" sz="2000" b="0" i="0">
                <a:solidFill>
                  <a:srgbClr val="000000"/>
                </a:solidFill>
                <a:effectLst/>
                <a:latin typeface="Arial" panose="020B0604020202020204" pitchFamily="34" charset="0"/>
              </a:rPr>
              <a:t>Phân nhóm dựa trên phương thức học</a:t>
            </a:r>
            <a:r>
              <a:rPr lang="en-US" sz="200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bao </a:t>
            </a:r>
            <a:r>
              <a:rPr lang="en-US" sz="2000" err="1">
                <a:latin typeface="Times New Roman" panose="02020603050405020304" pitchFamily="18" charset="0"/>
                <a:cs typeface="Times New Roman" panose="02020603050405020304" pitchFamily="18" charset="0"/>
              </a:rPr>
              <a:t>gồm</a:t>
            </a:r>
            <a:r>
              <a:rPr lang="en-US" sz="200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Học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sát</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supervised learning</a:t>
            </a:r>
            <a:r>
              <a:rPr lang="en-US" sz="2000" dirty="0">
                <a:latin typeface="Times New Roman" panose="02020603050405020304" pitchFamily="18" charset="0"/>
                <a:cs typeface="Times New Roman" panose="02020603050405020304" pitchFamily="18" charset="0"/>
              </a:rPr>
              <a:t>)</a:t>
            </a:r>
          </a:p>
          <a:p>
            <a:r>
              <a:rPr lang="en-US" sz="2000">
                <a:latin typeface="Times New Roman" panose="02020603050405020304" pitchFamily="18" charset="0"/>
                <a:cs typeface="Times New Roman" panose="02020603050405020304" pitchFamily="18" charset="0"/>
              </a:rPr>
              <a:t>+ Học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sát</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unsupervised </a:t>
            </a:r>
            <a:r>
              <a:rPr lang="en-US" sz="2000" b="1">
                <a:latin typeface="Times New Roman" panose="02020603050405020304" pitchFamily="18" charset="0"/>
                <a:cs typeface="Times New Roman" panose="02020603050405020304" pitchFamily="18" charset="0"/>
              </a:rPr>
              <a:t>learning</a:t>
            </a:r>
            <a:r>
              <a:rPr lang="en-US" sz="2000">
                <a:latin typeface="Times New Roman" panose="02020603050405020304" pitchFamily="18" charset="0"/>
                <a:cs typeface="Times New Roman" panose="02020603050405020304" pitchFamily="18" charset="0"/>
              </a:rPr>
              <a:t>)</a:t>
            </a:r>
          </a:p>
          <a:p>
            <a:r>
              <a:rPr lang="en-GB" sz="2000" b="0" i="0">
                <a:solidFill>
                  <a:srgbClr val="000000"/>
                </a:solidFill>
                <a:effectLst/>
                <a:latin typeface="Times New Roman" panose="02020603050405020304" pitchFamily="18" charset="0"/>
                <a:cs typeface="Times New Roman" panose="02020603050405020304" pitchFamily="18" charset="0"/>
              </a:rPr>
              <a:t>+ Học bán giám sát (</a:t>
            </a:r>
            <a:r>
              <a:rPr lang="en-GB" sz="2000" b="1" i="0">
                <a:solidFill>
                  <a:srgbClr val="000000"/>
                </a:solidFill>
                <a:effectLst/>
                <a:latin typeface="Times New Roman" panose="02020603050405020304" pitchFamily="18" charset="0"/>
                <a:cs typeface="Times New Roman" panose="02020603050405020304" pitchFamily="18" charset="0"/>
              </a:rPr>
              <a:t>Semi-Supervised Learning </a:t>
            </a:r>
            <a:r>
              <a:rPr lang="en-GB" sz="2000" b="0" i="0">
                <a:solidFill>
                  <a:srgbClr val="000000"/>
                </a:solidFill>
                <a:effectLst/>
                <a:latin typeface="Times New Roman" panose="02020603050405020304" pitchFamily="18" charset="0"/>
                <a:cs typeface="Times New Roman" panose="02020603050405020304" pitchFamily="18" charset="0"/>
              </a:rPr>
              <a:t>)</a:t>
            </a:r>
          </a:p>
          <a:p>
            <a:r>
              <a:rPr lang="en-GB" sz="2000" b="0" i="0">
                <a:solidFill>
                  <a:srgbClr val="000000"/>
                </a:solidFill>
                <a:effectLst/>
                <a:latin typeface="Times New Roman" panose="02020603050405020304" pitchFamily="18" charset="0"/>
                <a:cs typeface="Times New Roman" panose="02020603050405020304" pitchFamily="18" charset="0"/>
              </a:rPr>
              <a:t>+ Học Củng Cố  (</a:t>
            </a:r>
            <a:r>
              <a:rPr lang="en-GB" sz="2000" b="1" i="0">
                <a:solidFill>
                  <a:srgbClr val="000000"/>
                </a:solidFill>
                <a:effectLst/>
                <a:latin typeface="Times New Roman" panose="02020603050405020304" pitchFamily="18" charset="0"/>
                <a:cs typeface="Times New Roman" panose="02020603050405020304" pitchFamily="18" charset="0"/>
              </a:rPr>
              <a:t>Reinforcement Learning</a:t>
            </a:r>
            <a:r>
              <a:rPr lang="en-GB" sz="2000" b="0" i="0">
                <a:solidFill>
                  <a:srgbClr val="000000"/>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endParaRPr lang="vi-VN" sz="2000" dirty="0">
              <a:latin typeface="Times New Roman" panose="02020603050405020304" pitchFamily="18" charset="0"/>
              <a:cs typeface="Times New Roman" panose="02020603050405020304" pitchFamily="18" charset="0"/>
            </a:endParaRPr>
          </a:p>
          <a:p>
            <a:br>
              <a:rPr lang="vi-VN" dirty="0"/>
            </a:br>
            <a:endParaRPr lang="en-US" dirty="0"/>
          </a:p>
        </p:txBody>
      </p:sp>
      <p:sp>
        <p:nvSpPr>
          <p:cNvPr id="155" name="Rectangle 5">
            <a:extLst>
              <a:ext uri="{FF2B5EF4-FFF2-40B4-BE49-F238E27FC236}">
                <a16:creationId xmlns:a16="http://schemas.microsoft.com/office/drawing/2014/main" id="{3710A891-9DC0-42A3-BD7F-40F269FE0A7F}"/>
              </a:ext>
            </a:extLst>
          </p:cNvPr>
          <p:cNvSpPr/>
          <p:nvPr/>
        </p:nvSpPr>
        <p:spPr>
          <a:xfrm>
            <a:off x="0" y="447983"/>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6" name="TextBox 6">
            <a:extLst>
              <a:ext uri="{FF2B5EF4-FFF2-40B4-BE49-F238E27FC236}">
                <a16:creationId xmlns:a16="http://schemas.microsoft.com/office/drawing/2014/main" id="{BF631D4A-2DF8-4B9E-88A6-D488880630F8}"/>
              </a:ext>
            </a:extLst>
          </p:cNvPr>
          <p:cNvSpPr txBox="1"/>
          <p:nvPr/>
        </p:nvSpPr>
        <p:spPr>
          <a:xfrm>
            <a:off x="804859" y="536239"/>
            <a:ext cx="4666925"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Phần</a:t>
            </a:r>
            <a:r>
              <a:rPr lang="en-US" sz="2800" b="1" dirty="0">
                <a:latin typeface="Times New Roman" panose="02020603050405020304" pitchFamily="18" charset="0"/>
                <a:cs typeface="Times New Roman" panose="02020603050405020304" pitchFamily="18" charset="0"/>
              </a:rPr>
              <a:t> 1: </a:t>
            </a:r>
            <a:r>
              <a:rPr lang="en-US" sz="2800" b="1" dirty="0" err="1">
                <a:latin typeface="Times New Roman" panose="02020603050405020304" pitchFamily="18" charset="0"/>
                <a:cs typeface="Times New Roman" panose="02020603050405020304" pitchFamily="18" charset="0"/>
              </a:rPr>
              <a:t>Tổng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quan</a:t>
            </a:r>
            <a:endParaRPr lang="en-US" sz="2800" dirty="0">
              <a:latin typeface="Times New Roman" panose="02020603050405020304" pitchFamily="18" charset="0"/>
              <a:cs typeface="Times New Roman" panose="02020603050405020304" pitchFamily="18" charset="0"/>
            </a:endParaRPr>
          </a:p>
        </p:txBody>
      </p:sp>
      <p:pic>
        <p:nvPicPr>
          <p:cNvPr id="157" name="Picture 7">
            <a:extLst>
              <a:ext uri="{FF2B5EF4-FFF2-40B4-BE49-F238E27FC236}">
                <a16:creationId xmlns:a16="http://schemas.microsoft.com/office/drawing/2014/main" id="{FFB875D1-A71D-420E-B944-B5A8E27F8770}"/>
              </a:ext>
            </a:extLst>
          </p:cNvPr>
          <p:cNvPicPr>
            <a:picLocks noChangeAspect="1"/>
          </p:cNvPicPr>
          <p:nvPr/>
        </p:nvPicPr>
        <p:blipFill>
          <a:blip r:embed="rId3"/>
          <a:stretch>
            <a:fillRect/>
          </a:stretch>
        </p:blipFill>
        <p:spPr>
          <a:xfrm>
            <a:off x="8690233" y="264414"/>
            <a:ext cx="3248820" cy="19615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628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fill="hold"/>
                                        <p:tgtEl>
                                          <p:spTgt spid="156"/>
                                        </p:tgtEl>
                                        <p:attrNameLst>
                                          <p:attrName>ppt_x</p:attrName>
                                        </p:attrNameLst>
                                      </p:cBhvr>
                                      <p:tavLst>
                                        <p:tav tm="0">
                                          <p:val>
                                            <p:strVal val="#ppt_x"/>
                                          </p:val>
                                        </p:tav>
                                        <p:tav tm="100000">
                                          <p:val>
                                            <p:strVal val="#ppt_x"/>
                                          </p:val>
                                        </p:tav>
                                      </p:tavLst>
                                    </p:anim>
                                    <p:anim calcmode="lin" valueType="num">
                                      <p:cBhvr additive="base">
                                        <p:cTn id="8"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2">
            <a:extLst>
              <a:ext uri="{FF2B5EF4-FFF2-40B4-BE49-F238E27FC236}">
                <a16:creationId xmlns:a16="http://schemas.microsoft.com/office/drawing/2014/main" id="{47CAFC0A-8FA0-45A6-B909-DBEE683C20B5}"/>
              </a:ext>
            </a:extLst>
          </p:cNvPr>
          <p:cNvSpPr txBox="1"/>
          <p:nvPr/>
        </p:nvSpPr>
        <p:spPr>
          <a:xfrm flipH="1">
            <a:off x="1702218" y="3107765"/>
            <a:ext cx="8929606" cy="1015663"/>
          </a:xfrm>
          <a:prstGeom prst="rect">
            <a:avLst/>
          </a:prstGeom>
          <a:noFill/>
        </p:spPr>
        <p:txBody>
          <a:bodyPr wrap="square" rtlCol="0">
            <a:spAutoFit/>
          </a:bodyPr>
          <a:lstStyle/>
          <a:p>
            <a:pPr indent="457200" algn="just" rtl="0">
              <a:spcBef>
                <a:spcPts val="0"/>
              </a:spcBef>
              <a:spcAft>
                <a:spcPts val="800"/>
              </a:spcAft>
            </a:pPr>
            <a:r>
              <a:rPr lang="en-US" sz="2000" dirty="0">
                <a:solidFill>
                  <a:srgbClr val="333333"/>
                </a:solidFill>
                <a:latin typeface="Times New Roman" panose="02020603050405020304" pitchFamily="18" charset="0"/>
              </a:rPr>
              <a:t>- N</a:t>
            </a:r>
            <a:r>
              <a:rPr lang="vi-VN" sz="2000" b="0" i="0" u="none" strike="noStrike">
                <a:solidFill>
                  <a:srgbClr val="333333"/>
                </a:solidFill>
                <a:effectLst/>
                <a:latin typeface="Times New Roman" panose="02020603050405020304" pitchFamily="18" charset="0"/>
              </a:rPr>
              <a:t>hững </a:t>
            </a:r>
            <a:r>
              <a:rPr lang="en-US" sz="2000">
                <a:solidFill>
                  <a:srgbClr val="333333"/>
                </a:solidFill>
                <a:latin typeface="Times New Roman" panose="02020603050405020304" pitchFamily="18" charset="0"/>
              </a:rPr>
              <a:t>yếu tố</a:t>
            </a:r>
            <a:r>
              <a:rPr lang="vi-VN" sz="2000" b="0" i="0" u="none" strike="noStrike">
                <a:solidFill>
                  <a:srgbClr val="333333"/>
                </a:solidFill>
                <a:effectLst/>
                <a:latin typeface="Times New Roman" panose="02020603050405020304" pitchFamily="18" charset="0"/>
              </a:rPr>
              <a:t> </a:t>
            </a:r>
            <a:r>
              <a:rPr lang="en-US" sz="2000" b="0" i="0" u="none" strike="noStrike">
                <a:solidFill>
                  <a:srgbClr val="333333"/>
                </a:solidFill>
                <a:effectLst/>
                <a:latin typeface="Times New Roman" panose="02020603050405020304" pitchFamily="18" charset="0"/>
              </a:rPr>
              <a:t>từ gia đình, bản thân và xã hội việc những sinh viên năm cuối mong rằng sẽ có việc làm khi ra trường để bước vào cuộc sống mới cũng như học hỏi thêm kinh nghiệm và tự chủ về tài chính </a:t>
            </a:r>
            <a:endParaRPr lang="vi-VN" sz="2000" b="0" dirty="0">
              <a:effectLst/>
            </a:endParaRPr>
          </a:p>
        </p:txBody>
      </p:sp>
      <p:sp>
        <p:nvSpPr>
          <p:cNvPr id="39" name="TextBox 4">
            <a:extLst>
              <a:ext uri="{FF2B5EF4-FFF2-40B4-BE49-F238E27FC236}">
                <a16:creationId xmlns:a16="http://schemas.microsoft.com/office/drawing/2014/main" id="{CA5B33FC-0521-4925-B8F9-97E14BB41889}"/>
              </a:ext>
            </a:extLst>
          </p:cNvPr>
          <p:cNvSpPr txBox="1"/>
          <p:nvPr/>
        </p:nvSpPr>
        <p:spPr>
          <a:xfrm>
            <a:off x="1702218" y="2317748"/>
            <a:ext cx="8929606" cy="707886"/>
          </a:xfrm>
          <a:prstGeom prst="rect">
            <a:avLst/>
          </a:prstGeom>
          <a:noFill/>
        </p:spPr>
        <p:txBody>
          <a:bodyPr wrap="square">
            <a:spAutoFit/>
          </a:bodyPr>
          <a:lstStyle/>
          <a:p>
            <a:r>
              <a:rPr lang="en-US" sz="2000" b="0" i="0" u="none" strike="noStrike" dirty="0">
                <a:solidFill>
                  <a:srgbClr val="333333"/>
                </a:solidFill>
                <a:effectLst/>
                <a:latin typeface="Times New Roman" panose="02020603050405020304" pitchFamily="18" charset="0"/>
              </a:rPr>
              <a:t>	</a:t>
            </a:r>
            <a:r>
              <a:rPr lang="en-US" sz="2000" b="0" i="0" u="none" strike="noStrike">
                <a:solidFill>
                  <a:srgbClr val="333333"/>
                </a:solidFill>
                <a:effectLst/>
                <a:latin typeface="Times New Roman" panose="02020603050405020304" pitchFamily="18" charset="0"/>
              </a:rPr>
              <a:t>- </a:t>
            </a:r>
            <a:r>
              <a:rPr lang="en-US" sz="2000">
                <a:solidFill>
                  <a:srgbClr val="333333"/>
                </a:solidFill>
                <a:latin typeface="Times New Roman" panose="02020603050405020304" pitchFamily="18" charset="0"/>
              </a:rPr>
              <a:t>Việc hằng năm các sinh viên năm cuối của đại học ra trường đều mong muốn mình có cơ hội được làm việc trong công ty</a:t>
            </a:r>
            <a:r>
              <a:rPr lang="en-US" sz="2000" b="0" i="0" u="none" strike="noStrike">
                <a:solidFill>
                  <a:srgbClr val="333333"/>
                </a:solidFill>
                <a:effectLst/>
                <a:latin typeface="Times New Roman" panose="02020603050405020304" pitchFamily="18" charset="0"/>
              </a:rPr>
              <a:t>.</a:t>
            </a:r>
            <a:endParaRPr lang="en-US" sz="2000" dirty="0"/>
          </a:p>
        </p:txBody>
      </p:sp>
      <p:sp>
        <p:nvSpPr>
          <p:cNvPr id="40" name="TextBox 6">
            <a:extLst>
              <a:ext uri="{FF2B5EF4-FFF2-40B4-BE49-F238E27FC236}">
                <a16:creationId xmlns:a16="http://schemas.microsoft.com/office/drawing/2014/main" id="{4FD4D93E-7FC3-421F-9D2F-E1FBB8B884A7}"/>
              </a:ext>
            </a:extLst>
          </p:cNvPr>
          <p:cNvSpPr txBox="1"/>
          <p:nvPr/>
        </p:nvSpPr>
        <p:spPr>
          <a:xfrm>
            <a:off x="1631197" y="4155961"/>
            <a:ext cx="8929606" cy="707886"/>
          </a:xfrm>
          <a:prstGeom prst="rect">
            <a:avLst/>
          </a:prstGeom>
          <a:noFill/>
        </p:spPr>
        <p:txBody>
          <a:bodyPr wrap="square">
            <a:spAutoFit/>
          </a:bodyPr>
          <a:lstStyle/>
          <a:p>
            <a:pPr indent="457200" algn="just" rtl="0">
              <a:spcBef>
                <a:spcPts val="0"/>
              </a:spcBef>
              <a:spcAft>
                <a:spcPts val="800"/>
              </a:spcAft>
            </a:pPr>
            <a:r>
              <a:rPr lang="en-US" sz="2000" b="0" i="0" u="none" strike="noStrike" dirty="0">
                <a:solidFill>
                  <a:srgbClr val="333333"/>
                </a:solidFill>
                <a:effectLst/>
                <a:latin typeface="Times New Roman" panose="02020603050405020304" pitchFamily="18" charset="0"/>
              </a:rPr>
              <a:t>- </a:t>
            </a:r>
            <a:r>
              <a:rPr lang="vi-VN" sz="2000" b="0" i="0" u="none" strike="noStrike" dirty="0">
                <a:solidFill>
                  <a:srgbClr val="333333"/>
                </a:solidFill>
                <a:effectLst/>
                <a:latin typeface="Times New Roman" panose="02020603050405020304" pitchFamily="18" charset="0"/>
              </a:rPr>
              <a:t>Từ sự cần thiết trên đã đặt ra bài </a:t>
            </a:r>
            <a:r>
              <a:rPr lang="vi-VN" sz="2000" b="0" i="0" u="none" strike="noStrike">
                <a:solidFill>
                  <a:srgbClr val="333333"/>
                </a:solidFill>
                <a:effectLst/>
                <a:latin typeface="Times New Roman" panose="02020603050405020304" pitchFamily="18" charset="0"/>
              </a:rPr>
              <a:t>toán </a:t>
            </a:r>
            <a:r>
              <a:rPr lang="en-US" sz="2000" b="0" i="0" u="none" strike="noStrike">
                <a:solidFill>
                  <a:srgbClr val="333333"/>
                </a:solidFill>
                <a:effectLst/>
                <a:latin typeface="Times New Roman" panose="02020603050405020304" pitchFamily="18" charset="0"/>
              </a:rPr>
              <a:t>dự đoán liệu sinh viên năm cuối có được nhận vào làm việc hay không</a:t>
            </a:r>
            <a:endParaRPr lang="vi-VN" sz="2000" b="0" dirty="0">
              <a:effectLst/>
            </a:endParaRPr>
          </a:p>
        </p:txBody>
      </p:sp>
      <p:sp>
        <p:nvSpPr>
          <p:cNvPr id="41" name="TextBox 8">
            <a:extLst>
              <a:ext uri="{FF2B5EF4-FFF2-40B4-BE49-F238E27FC236}">
                <a16:creationId xmlns:a16="http://schemas.microsoft.com/office/drawing/2014/main" id="{D1EF4D27-B192-4399-9478-40209B3AFE5F}"/>
              </a:ext>
            </a:extLst>
          </p:cNvPr>
          <p:cNvSpPr txBox="1"/>
          <p:nvPr/>
        </p:nvSpPr>
        <p:spPr>
          <a:xfrm>
            <a:off x="1631197" y="4998251"/>
            <a:ext cx="8929605" cy="1836400"/>
          </a:xfrm>
          <a:prstGeom prst="rect">
            <a:avLst/>
          </a:prstGeom>
          <a:noFill/>
        </p:spPr>
        <p:txBody>
          <a:bodyPr wrap="square">
            <a:spAutoFit/>
          </a:bodyPr>
          <a:lstStyle/>
          <a:p>
            <a:pPr indent="457200" algn="just" rtl="0">
              <a:spcBef>
                <a:spcPts val="0"/>
              </a:spcBef>
              <a:spcAft>
                <a:spcPts val="800"/>
              </a:spcAft>
            </a:pPr>
            <a:r>
              <a:rPr lang="en-US" sz="2000" b="0" i="0" u="none" strike="noStrike" dirty="0">
                <a:solidFill>
                  <a:srgbClr val="333333"/>
                </a:solidFill>
                <a:effectLst/>
                <a:latin typeface="Times New Roman" panose="02020603050405020304" pitchFamily="18" charset="0"/>
              </a:rPr>
              <a:t>-</a:t>
            </a:r>
            <a:r>
              <a:rPr lang="vi-VN" sz="2000" b="0" i="0" u="none" strike="noStrike" dirty="0">
                <a:solidFill>
                  <a:srgbClr val="333333"/>
                </a:solidFill>
                <a:effectLst/>
                <a:latin typeface="Times New Roman" panose="02020603050405020304" pitchFamily="18" charset="0"/>
              </a:rPr>
              <a:t> </a:t>
            </a:r>
            <a:r>
              <a:rPr lang="en-US" sz="2000" b="0" i="0" u="none" strike="noStrike" dirty="0">
                <a:solidFill>
                  <a:srgbClr val="333333"/>
                </a:solidFill>
                <a:effectLst/>
                <a:latin typeface="Times New Roman" panose="02020603050405020304" pitchFamily="18" charset="0"/>
              </a:rPr>
              <a:t>T</a:t>
            </a:r>
            <a:r>
              <a:rPr lang="vi-VN" sz="2000" b="0" i="0" u="none" strike="noStrike" dirty="0">
                <a:solidFill>
                  <a:srgbClr val="333333"/>
                </a:solidFill>
                <a:effectLst/>
                <a:latin typeface="Times New Roman" panose="02020603050405020304" pitchFamily="18" charset="0"/>
              </a:rPr>
              <a:t>huật toán trong </a:t>
            </a:r>
            <a:r>
              <a:rPr lang="vi-VN" sz="2000" b="1" i="0" u="none" strike="noStrike" dirty="0">
                <a:solidFill>
                  <a:srgbClr val="333333"/>
                </a:solidFill>
                <a:effectLst/>
                <a:latin typeface="Times New Roman" panose="02020603050405020304" pitchFamily="18" charset="0"/>
              </a:rPr>
              <a:t>Machine Learning </a:t>
            </a:r>
            <a:r>
              <a:rPr lang="vi-VN" sz="2000" b="0" i="0" u="none" strike="noStrike">
                <a:solidFill>
                  <a:srgbClr val="333333"/>
                </a:solidFill>
                <a:effectLst/>
                <a:latin typeface="Times New Roman" panose="02020603050405020304" pitchFamily="18" charset="0"/>
              </a:rPr>
              <a:t>có khả năng </a:t>
            </a:r>
            <a:r>
              <a:rPr lang="en-US" sz="2000" b="0" i="0" u="none" strike="noStrike">
                <a:solidFill>
                  <a:srgbClr val="333333"/>
                </a:solidFill>
                <a:effectLst/>
                <a:latin typeface="Times New Roman" panose="02020603050405020304" pitchFamily="18" charset="0"/>
              </a:rPr>
              <a:t>giải quyết</a:t>
            </a:r>
            <a:r>
              <a:rPr lang="vi-VN" sz="2000" b="0" i="0" u="none" strike="noStrike">
                <a:solidFill>
                  <a:srgbClr val="333333"/>
                </a:solidFill>
                <a:effectLst/>
                <a:latin typeface="Times New Roman" panose="02020603050405020304" pitchFamily="18" charset="0"/>
              </a:rPr>
              <a:t> </a:t>
            </a:r>
            <a:r>
              <a:rPr lang="vi-VN" sz="2000" b="0" i="0" u="none" strike="noStrike" dirty="0">
                <a:solidFill>
                  <a:srgbClr val="333333"/>
                </a:solidFill>
                <a:effectLst/>
                <a:latin typeface="Times New Roman" panose="02020603050405020304" pitchFamily="18" charset="0"/>
              </a:rPr>
              <a:t>vấn đề đặt </a:t>
            </a:r>
            <a:r>
              <a:rPr lang="vi-VN" sz="2000" b="0" i="0" u="none" strike="noStrike">
                <a:solidFill>
                  <a:srgbClr val="333333"/>
                </a:solidFill>
                <a:effectLst/>
                <a:latin typeface="Times New Roman" panose="02020603050405020304" pitchFamily="18" charset="0"/>
              </a:rPr>
              <a:t>ra </a:t>
            </a:r>
            <a:r>
              <a:rPr lang="en-US" sz="2000" b="0" i="0" u="none" strike="noStrike">
                <a:solidFill>
                  <a:srgbClr val="333333"/>
                </a:solidFill>
                <a:effectLst/>
                <a:latin typeface="Times New Roman" panose="02020603050405020304" pitchFamily="18" charset="0"/>
              </a:rPr>
              <a:t>một cách nhanh chóng dễ dàng cùng với độ chính xác đáng tin</a:t>
            </a:r>
          </a:p>
          <a:p>
            <a:pPr indent="457200" algn="just" rtl="0">
              <a:spcBef>
                <a:spcPts val="0"/>
              </a:spcBef>
              <a:spcAft>
                <a:spcPts val="800"/>
              </a:spcAft>
            </a:pPr>
            <a:endParaRPr lang="vi-VN" sz="2000" b="0" dirty="0">
              <a:effectLst/>
            </a:endParaRPr>
          </a:p>
          <a:p>
            <a:br>
              <a:rPr lang="vi-VN" sz="2000" dirty="0"/>
            </a:br>
            <a:endParaRPr lang="en-US" sz="2000" dirty="0"/>
          </a:p>
        </p:txBody>
      </p:sp>
      <p:sp>
        <p:nvSpPr>
          <p:cNvPr id="42" name="Rectangle 24">
            <a:extLst>
              <a:ext uri="{FF2B5EF4-FFF2-40B4-BE49-F238E27FC236}">
                <a16:creationId xmlns:a16="http://schemas.microsoft.com/office/drawing/2014/main" id="{4A87F7A8-6E8B-4F2F-A351-AC787A119178}"/>
              </a:ext>
            </a:extLst>
          </p:cNvPr>
          <p:cNvSpPr/>
          <p:nvPr/>
        </p:nvSpPr>
        <p:spPr>
          <a:xfrm>
            <a:off x="0" y="705516"/>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TextBox 25">
            <a:extLst>
              <a:ext uri="{FF2B5EF4-FFF2-40B4-BE49-F238E27FC236}">
                <a16:creationId xmlns:a16="http://schemas.microsoft.com/office/drawing/2014/main" id="{298D6A77-04E4-46A7-8F88-4C24560933A1}"/>
              </a:ext>
            </a:extLst>
          </p:cNvPr>
          <p:cNvSpPr txBox="1"/>
          <p:nvPr/>
        </p:nvSpPr>
        <p:spPr>
          <a:xfrm>
            <a:off x="846475" y="828626"/>
            <a:ext cx="2066591"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1.2 </a:t>
            </a:r>
            <a:r>
              <a:rPr lang="en-US" sz="2400" b="1" dirty="0" err="1">
                <a:latin typeface="Times New Roman" panose="02020603050405020304" pitchFamily="18" charset="0"/>
                <a:cs typeface="Times New Roman" panose="02020603050405020304" pitchFamily="18" charset="0"/>
              </a:rPr>
              <a:t>Đặt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vấn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đề</a:t>
            </a:r>
            <a:endParaRPr lang="en-US" sz="2400" b="1" dirty="0">
              <a:latin typeface="Times New Roman" panose="02020603050405020304" pitchFamily="18" charset="0"/>
              <a:cs typeface="Times New Roman" panose="02020603050405020304" pitchFamily="18" charset="0"/>
            </a:endParaRPr>
          </a:p>
        </p:txBody>
      </p:sp>
      <p:pic>
        <p:nvPicPr>
          <p:cNvPr id="44" name="Picture 30">
            <a:extLst>
              <a:ext uri="{FF2B5EF4-FFF2-40B4-BE49-F238E27FC236}">
                <a16:creationId xmlns:a16="http://schemas.microsoft.com/office/drawing/2014/main" id="{D0EF6453-5950-4FDC-A29E-BA9721021FB8}"/>
              </a:ext>
            </a:extLst>
          </p:cNvPr>
          <p:cNvPicPr>
            <a:picLocks noChangeAspect="1"/>
          </p:cNvPicPr>
          <p:nvPr/>
        </p:nvPicPr>
        <p:blipFill>
          <a:blip r:embed="rId3"/>
          <a:stretch>
            <a:fillRect/>
          </a:stretch>
        </p:blipFill>
        <p:spPr>
          <a:xfrm>
            <a:off x="9400695" y="504177"/>
            <a:ext cx="2638955" cy="16791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5499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4">
            <a:extLst>
              <a:ext uri="{FF2B5EF4-FFF2-40B4-BE49-F238E27FC236}">
                <a16:creationId xmlns:a16="http://schemas.microsoft.com/office/drawing/2014/main" id="{A8F6B6E2-649C-41C3-A4EA-689C514BB9F9}"/>
              </a:ext>
            </a:extLst>
          </p:cNvPr>
          <p:cNvSpPr txBox="1"/>
          <p:nvPr/>
        </p:nvSpPr>
        <p:spPr>
          <a:xfrm>
            <a:off x="1232731" y="1595855"/>
            <a:ext cx="9109875" cy="4524315"/>
          </a:xfrm>
          <a:prstGeom prst="rect">
            <a:avLst/>
          </a:prstGeom>
          <a:noFill/>
        </p:spPr>
        <p:txBody>
          <a:bodyPr wrap="square">
            <a:spAutoFit/>
          </a:bodyPr>
          <a:lstStyle/>
          <a:p>
            <a:pPr rtl="0">
              <a:spcBef>
                <a:spcPts val="0"/>
              </a:spcBef>
              <a:spcAft>
                <a:spcPts val="0"/>
              </a:spcAft>
            </a:pPr>
            <a:r>
              <a:rPr lang="vi-VN" sz="1800" b="1" i="0" u="none" strike="noStrike">
                <a:solidFill>
                  <a:srgbClr val="000000"/>
                </a:solidFill>
                <a:effectLst/>
                <a:latin typeface="Times New Roman" panose="02020603050405020304" pitchFamily="18" charset="0"/>
              </a:rPr>
              <a:t>Bước 1</a:t>
            </a:r>
            <a:r>
              <a:rPr lang="vi-VN" sz="1800" b="0" i="0" u="none" strike="noStrike">
                <a:solidFill>
                  <a:srgbClr val="000000"/>
                </a:solidFill>
                <a:effectLst/>
                <a:latin typeface="Times New Roman" panose="02020603050405020304" pitchFamily="18" charset="0"/>
              </a:rPr>
              <a:t>: </a:t>
            </a:r>
            <a:r>
              <a:rPr lang="en-US" sz="1800" b="0" i="0" u="none" strike="noStrike">
                <a:solidFill>
                  <a:srgbClr val="000000"/>
                </a:solidFill>
                <a:effectLst/>
                <a:latin typeface="Times New Roman" panose="02020603050405020304" pitchFamily="18" charset="0"/>
              </a:rPr>
              <a:t>Thu nhập thông tin của 627 sinh viên(</a:t>
            </a:r>
            <a:r>
              <a:rPr lang="en-US" sz="1800" b="0" i="0" u="sng" strike="noStrike">
                <a:solidFill>
                  <a:srgbClr val="1155CC"/>
                </a:solidFill>
                <a:effectLst/>
                <a:latin typeface="Times New Roman" panose="02020603050405020304" pitchFamily="18" charset="0"/>
                <a:hlinkClick r:id="rId3"/>
              </a:rPr>
              <a:t>https://www.kaggle.com/tejashvi14/engineering-placements-prediction</a:t>
            </a:r>
            <a:r>
              <a:rPr lang="en-US" sz="1800" b="0" i="0" u="none" strike="noStrike">
                <a:solidFill>
                  <a:srgbClr val="000000"/>
                </a:solidFill>
                <a:effectLst/>
                <a:latin typeface="Times New Roman" panose="02020603050405020304" pitchFamily="18" charset="0"/>
              </a:rPr>
              <a:t>).</a:t>
            </a:r>
            <a:endParaRPr lang="en-US" b="1">
              <a:solidFill>
                <a:srgbClr val="000000"/>
              </a:solidFill>
              <a:latin typeface="Times New Roman" panose="02020603050405020304" pitchFamily="18" charset="0"/>
            </a:endParaRPr>
          </a:p>
          <a:p>
            <a:pPr rtl="0">
              <a:spcBef>
                <a:spcPts val="0"/>
              </a:spcBef>
              <a:spcAft>
                <a:spcPts val="0"/>
              </a:spcAft>
            </a:pPr>
            <a:r>
              <a:rPr lang="vi-VN" sz="1800" b="1" i="0" u="none" strike="noStrike">
                <a:solidFill>
                  <a:srgbClr val="000000"/>
                </a:solidFill>
                <a:effectLst/>
                <a:latin typeface="Times New Roman" panose="02020603050405020304" pitchFamily="18" charset="0"/>
              </a:rPr>
              <a:t>Bước </a:t>
            </a:r>
            <a:r>
              <a:rPr lang="vi-VN" sz="1800" b="1" i="0" u="none" strike="noStrike" dirty="0">
                <a:solidFill>
                  <a:srgbClr val="000000"/>
                </a:solidFill>
                <a:effectLst/>
                <a:latin typeface="Times New Roman" panose="02020603050405020304" pitchFamily="18" charset="0"/>
              </a:rPr>
              <a:t>2</a:t>
            </a:r>
            <a:r>
              <a:rPr lang="vi-VN" sz="1800" b="0" i="0" u="none" strike="noStrike" dirty="0">
                <a:solidFill>
                  <a:srgbClr val="000000"/>
                </a:solidFill>
                <a:effectLst/>
                <a:latin typeface="Times New Roman" panose="02020603050405020304" pitchFamily="18" charset="0"/>
              </a:rPr>
              <a:t>: Xác định tập dữ liệu của </a:t>
            </a:r>
            <a:r>
              <a:rPr lang="vi-VN" sz="1800" b="0" i="0" u="none" strike="noStrike">
                <a:solidFill>
                  <a:srgbClr val="000000"/>
                </a:solidFill>
                <a:effectLst/>
                <a:latin typeface="Times New Roman" panose="02020603050405020304" pitchFamily="18" charset="0"/>
              </a:rPr>
              <a:t>bài toán</a:t>
            </a:r>
            <a:r>
              <a:rPr lang="en-US">
                <a:solidFill>
                  <a:srgbClr val="000000"/>
                </a:solidFill>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 thông tin đầu vào(input) và đầu ra(output) </a:t>
            </a:r>
            <a:r>
              <a:rPr lang="vi-VN" sz="1800" b="0" i="0" u="none" strike="noStrike">
                <a:solidFill>
                  <a:srgbClr val="000000"/>
                </a:solidFill>
                <a:effectLst/>
                <a:latin typeface="Times New Roman" panose="02020603050405020304" pitchFamily="18" charset="0"/>
              </a:rPr>
              <a:t>:</a:t>
            </a:r>
            <a:endParaRPr lang="en-US" b="1" dirty="0"/>
          </a:p>
          <a:p>
            <a:pPr algn="just" rtl="0" fontAlgn="base">
              <a:spcBef>
                <a:spcPts val="0"/>
              </a:spcBef>
              <a:spcAft>
                <a:spcPts val="0"/>
              </a:spcAft>
              <a:buFont typeface="Arial" panose="020B0604020202020204" pitchFamily="34" charset="0"/>
              <a:buChar char="•"/>
            </a:pPr>
            <a:r>
              <a:rPr lang="vi-VN" sz="1800" b="0" i="0" u="none" strike="noStrike">
                <a:solidFill>
                  <a:srgbClr val="333333"/>
                </a:solidFill>
                <a:effectLst/>
                <a:latin typeface="Times New Roman" panose="02020603050405020304" pitchFamily="18" charset="0"/>
              </a:rPr>
              <a:t> </a:t>
            </a:r>
            <a:r>
              <a:rPr lang="vi-VN" sz="1800" b="1" i="0" u="none" strike="noStrike">
                <a:solidFill>
                  <a:srgbClr val="000000"/>
                </a:solidFill>
                <a:effectLst/>
                <a:latin typeface="Times New Roman" panose="02020603050405020304" pitchFamily="18" charset="0"/>
              </a:rPr>
              <a:t> </a:t>
            </a:r>
            <a:r>
              <a:rPr lang="en-US" sz="1800" b="1" i="0" u="none" strike="noStrike">
                <a:solidFill>
                  <a:srgbClr val="000000"/>
                </a:solidFill>
                <a:effectLst/>
                <a:latin typeface="Times New Roman" panose="02020603050405020304" pitchFamily="18" charset="0"/>
              </a:rPr>
              <a:t>Age</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 Tuổi</a:t>
            </a:r>
            <a:r>
              <a:rPr lang="vi-VN" sz="1800" b="0" i="0" u="none" strike="noStrike">
                <a:solidFill>
                  <a:srgbClr val="000000"/>
                </a:solidFill>
                <a:effectLst/>
                <a:latin typeface="Times New Roman" panose="02020603050405020304" pitchFamily="18" charset="0"/>
              </a:rPr>
              <a:t>)</a:t>
            </a:r>
            <a:endParaRPr lang="vi-VN" sz="1800" b="0" i="0" u="none" strike="noStrike">
              <a:solidFill>
                <a:srgbClr val="333333"/>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1" i="0" u="none" strike="noStrike">
                <a:solidFill>
                  <a:srgbClr val="000000"/>
                </a:solidFill>
                <a:effectLst/>
                <a:latin typeface="Times New Roman" panose="02020603050405020304" pitchFamily="18" charset="0"/>
              </a:rPr>
              <a:t> Gender</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 Giới tính</a:t>
            </a:r>
            <a:r>
              <a:rPr lang="vi-VN" sz="1800" b="0"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en-US" sz="1800" b="1" i="0" u="none" strike="noStrike">
                <a:solidFill>
                  <a:srgbClr val="000000"/>
                </a:solidFill>
                <a:effectLst/>
                <a:latin typeface="Times New Roman" panose="02020603050405020304" pitchFamily="18" charset="0"/>
              </a:rPr>
              <a:t> Stream</a:t>
            </a:r>
            <a:r>
              <a:rPr lang="vi-VN" sz="1800" b="1" i="0" u="none" strike="noStrike">
                <a:solidFill>
                  <a:srgbClr val="000000"/>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Ngành nghề</a:t>
            </a:r>
            <a:r>
              <a:rPr lang="vi-VN" sz="1800" b="0"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en-US" sz="1800" b="1" i="0" u="none" strike="noStrike">
                <a:solidFill>
                  <a:srgbClr val="1B1B1B"/>
                </a:solidFill>
                <a:effectLst/>
                <a:latin typeface="Times New Roman" panose="02020603050405020304" pitchFamily="18" charset="0"/>
              </a:rPr>
              <a:t> </a:t>
            </a:r>
            <a:r>
              <a:rPr lang="vi-VN" sz="1800" b="1" i="0" u="none" strike="noStrike">
                <a:solidFill>
                  <a:srgbClr val="1B1B1B"/>
                </a:solidFill>
                <a:effectLst/>
                <a:latin typeface="Times New Roman" panose="02020603050405020304" pitchFamily="18" charset="0"/>
              </a:rPr>
              <a:t>Internships</a:t>
            </a:r>
            <a:r>
              <a:rPr lang="vi-VN" sz="1800" b="0" i="0" u="none" strike="noStrike">
                <a:solidFill>
                  <a:srgbClr val="1B1B1B"/>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a:t>
            </a:r>
            <a:r>
              <a:rPr lang="en-US">
                <a:solidFill>
                  <a:srgbClr val="000000"/>
                </a:solidFill>
                <a:latin typeface="Times New Roman" panose="02020603050405020304" pitchFamily="18" charset="0"/>
              </a:rPr>
              <a:t>Số nơi thực tập</a:t>
            </a:r>
            <a:r>
              <a:rPr lang="vi-VN" sz="1800" b="0"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en-US" sz="1800" b="1" i="0" u="none" strike="noStrike">
                <a:solidFill>
                  <a:srgbClr val="1B1B1B"/>
                </a:solidFill>
                <a:effectLst/>
                <a:latin typeface="Times New Roman" panose="02020603050405020304" pitchFamily="18" charset="0"/>
              </a:rPr>
              <a:t> </a:t>
            </a:r>
            <a:r>
              <a:rPr lang="vi-VN" sz="1800" b="1" i="0" u="none" strike="noStrike">
                <a:solidFill>
                  <a:srgbClr val="1B1B1B"/>
                </a:solidFill>
                <a:effectLst/>
                <a:latin typeface="Times New Roman" panose="02020603050405020304" pitchFamily="18" charset="0"/>
              </a:rPr>
              <a:t>CGPA </a:t>
            </a:r>
            <a:r>
              <a:rPr lang="vi-VN" sz="1800" b="1" i="0" u="none" strike="noStrike">
                <a:solidFill>
                  <a:srgbClr val="000000"/>
                </a:solidFill>
                <a:effectLst/>
                <a:latin typeface="Times New Roman" panose="02020603050405020304" pitchFamily="18" charset="0"/>
              </a:rPr>
              <a:t>(</a:t>
            </a:r>
            <a:r>
              <a:rPr lang="en-US">
                <a:solidFill>
                  <a:srgbClr val="000000"/>
                </a:solidFill>
                <a:latin typeface="Times New Roman" panose="02020603050405020304" pitchFamily="18" charset="0"/>
              </a:rPr>
              <a:t>Điểm trung bình tích luỹ</a:t>
            </a:r>
            <a:r>
              <a:rPr lang="vi-VN" sz="1800" b="1"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vi-VN" sz="1800" b="1" i="0" u="none" strike="noStrike">
                <a:solidFill>
                  <a:srgbClr val="1B1B1B"/>
                </a:solidFill>
                <a:effectLst/>
                <a:latin typeface="Times New Roman" panose="02020603050405020304" pitchFamily="18" charset="0"/>
              </a:rPr>
              <a:t>Hostel</a:t>
            </a:r>
            <a:r>
              <a:rPr lang="vi-VN" sz="1800" b="0" i="0" u="none" strike="noStrike">
                <a:solidFill>
                  <a:srgbClr val="1B1B1B"/>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Ở kí túc</a:t>
            </a:r>
            <a:r>
              <a:rPr lang="vi-VN" sz="1800" b="0" i="0" u="none" strike="noStrike">
                <a:solidFill>
                  <a:srgbClr val="000000"/>
                </a:solidFill>
                <a:effectLst/>
                <a:latin typeface="Times New Roman" panose="02020603050405020304" pitchFamily="18" charset="0"/>
              </a:rPr>
              <a:t>)</a:t>
            </a:r>
          </a:p>
          <a:p>
            <a:pPr rtl="0" fontAlgn="base">
              <a:spcBef>
                <a:spcPts val="0"/>
              </a:spcBef>
              <a:spcAft>
                <a:spcPts val="0"/>
              </a:spcAft>
              <a:buFont typeface="Arial" panose="020B0604020202020204" pitchFamily="34" charset="0"/>
              <a:buChar char="•"/>
            </a:pPr>
            <a:r>
              <a:rPr lang="vi-VN" sz="1800" b="1" i="0" u="none" strike="noStrike">
                <a:solidFill>
                  <a:srgbClr val="1B1B1B"/>
                </a:solidFill>
                <a:effectLst/>
                <a:latin typeface="Times New Roman" panose="02020603050405020304" pitchFamily="18" charset="0"/>
              </a:rPr>
              <a:t>History</a:t>
            </a:r>
            <a:r>
              <a:rPr lang="en-US" sz="1800" b="1" i="0" u="none" strike="noStrike">
                <a:solidFill>
                  <a:srgbClr val="1B1B1B"/>
                </a:solidFill>
                <a:effectLst/>
                <a:latin typeface="Times New Roman" panose="02020603050405020304" pitchFamily="18" charset="0"/>
              </a:rPr>
              <a:t> </a:t>
            </a:r>
            <a:r>
              <a:rPr lang="vi-VN" sz="1800" b="1" i="0" u="none" strike="noStrike">
                <a:solidFill>
                  <a:srgbClr val="1B1B1B"/>
                </a:solidFill>
                <a:effectLst/>
                <a:latin typeface="Times New Roman" panose="02020603050405020304" pitchFamily="18" charset="0"/>
              </a:rPr>
              <a:t>Of</a:t>
            </a:r>
            <a:r>
              <a:rPr lang="en-US" sz="1800" b="1" i="0" u="none" strike="noStrike">
                <a:solidFill>
                  <a:srgbClr val="1B1B1B"/>
                </a:solidFill>
                <a:effectLst/>
                <a:latin typeface="Times New Roman" panose="02020603050405020304" pitchFamily="18" charset="0"/>
              </a:rPr>
              <a:t> </a:t>
            </a:r>
            <a:r>
              <a:rPr lang="vi-VN" sz="1800" b="1" i="0" u="none" strike="noStrike">
                <a:solidFill>
                  <a:srgbClr val="1B1B1B"/>
                </a:solidFill>
                <a:effectLst/>
                <a:latin typeface="Times New Roman" panose="02020603050405020304" pitchFamily="18" charset="0"/>
              </a:rPr>
              <a:t>Backlogs</a:t>
            </a:r>
            <a:r>
              <a:rPr lang="vi-VN" sz="1800" b="0" i="0" u="none" strike="noStrike">
                <a:solidFill>
                  <a:srgbClr val="1B1B1B"/>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a:t>
            </a:r>
            <a:r>
              <a:rPr lang="en-US" sz="1800" b="0" i="0" u="none" strike="noStrike">
                <a:solidFill>
                  <a:srgbClr val="000000"/>
                </a:solidFill>
                <a:effectLst/>
                <a:latin typeface="Times New Roman" panose="02020603050405020304" pitchFamily="18" charset="0"/>
              </a:rPr>
              <a:t>Tình trạng nợ môn</a:t>
            </a:r>
            <a:r>
              <a:rPr lang="vi-VN" sz="1800" b="0" i="0" u="none" strike="noStrike">
                <a:solidFill>
                  <a:srgbClr val="000000"/>
                </a:solidFill>
                <a:effectLst/>
                <a:latin typeface="Times New Roman" panose="02020603050405020304" pitchFamily="18" charset="0"/>
              </a:rPr>
              <a:t>)</a:t>
            </a:r>
            <a:endParaRPr lang="en-US" sz="1800" b="0" i="0" u="none" strike="noStrike">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vi-VN" sz="1800" b="1" i="0" u="none" strike="noStrike">
                <a:solidFill>
                  <a:srgbClr val="1B1B1B"/>
                </a:solidFill>
                <a:effectLst/>
                <a:latin typeface="Times New Roman" panose="02020603050405020304" pitchFamily="18" charset="0"/>
              </a:rPr>
              <a:t>PlacedOrNot</a:t>
            </a:r>
            <a:r>
              <a:rPr lang="en-US" sz="1800" b="0" i="0" u="none" strike="noStrike">
                <a:solidFill>
                  <a:srgbClr val="1B1B1B"/>
                </a:solidFill>
                <a:effectLst/>
                <a:latin typeface="Times New Roman" panose="02020603050405020304" pitchFamily="18" charset="0"/>
              </a:rPr>
              <a:t> (Nhận hoặc không)</a:t>
            </a:r>
          </a:p>
          <a:p>
            <a:pPr rtl="0" fontAlgn="base">
              <a:spcBef>
                <a:spcPts val="0"/>
              </a:spcBef>
              <a:spcAft>
                <a:spcPts val="0"/>
              </a:spcAft>
            </a:pPr>
            <a:endParaRPr lang="en-US" sz="1800" b="0" i="0" u="none" strike="noStrike">
              <a:solidFill>
                <a:srgbClr val="000000"/>
              </a:solidFill>
              <a:effectLst/>
              <a:latin typeface="Times New Roman" panose="02020603050405020304" pitchFamily="18" charset="0"/>
            </a:endParaRPr>
          </a:p>
          <a:p>
            <a:pPr rtl="0">
              <a:spcBef>
                <a:spcPts val="0"/>
              </a:spcBef>
              <a:spcAft>
                <a:spcPts val="0"/>
              </a:spcAft>
            </a:pPr>
            <a:r>
              <a:rPr lang="en-US" sz="1800" b="1" i="0" u="none" strike="noStrike">
                <a:solidFill>
                  <a:srgbClr val="000000"/>
                </a:solidFill>
                <a:effectLst/>
                <a:latin typeface="Times New Roman" panose="02020603050405020304" pitchFamily="18" charset="0"/>
              </a:rPr>
              <a:t>Input    : </a:t>
            </a:r>
            <a:r>
              <a:rPr lang="en-GB" sz="1800" b="0" i="0" u="none" strike="noStrike">
                <a:solidFill>
                  <a:srgbClr val="1B1B1B"/>
                </a:solidFill>
                <a:effectLst/>
                <a:latin typeface="Times New Roman" panose="02020603050405020304" pitchFamily="18" charset="0"/>
              </a:rPr>
              <a:t> Age , Gender , Stream , Internships ,CGPA , Hostel , HistoryOfBacklogs.</a:t>
            </a:r>
            <a:endParaRPr lang="en-US" b="0">
              <a:effectLst/>
            </a:endParaRPr>
          </a:p>
          <a:p>
            <a:pPr rtl="0">
              <a:spcBef>
                <a:spcPts val="0"/>
              </a:spcBef>
              <a:spcAft>
                <a:spcPts val="0"/>
              </a:spcAft>
            </a:pPr>
            <a:r>
              <a:rPr lang="en-US" sz="1800" b="1" i="0" u="none" strike="noStrike">
                <a:solidFill>
                  <a:srgbClr val="000000"/>
                </a:solidFill>
                <a:effectLst/>
                <a:latin typeface="Times New Roman" panose="02020603050405020304" pitchFamily="18" charset="0"/>
              </a:rPr>
              <a:t>Output</a:t>
            </a:r>
            <a:r>
              <a:rPr lang="en-US" sz="1600" b="1" i="0" u="none" strike="noStrike">
                <a:solidFill>
                  <a:srgbClr val="000000"/>
                </a:solidFill>
                <a:effectLst/>
                <a:latin typeface="Times New Roman" panose="02020603050405020304" pitchFamily="18" charset="0"/>
              </a:rPr>
              <a:t> </a:t>
            </a:r>
            <a:r>
              <a:rPr lang="en-US" sz="1800" b="1" i="0" u="none" strike="noStrike">
                <a:solidFill>
                  <a:srgbClr val="000000"/>
                </a:solidFill>
                <a:effectLst/>
                <a:latin typeface="Times New Roman" panose="02020603050405020304" pitchFamily="18" charset="0"/>
              </a:rPr>
              <a:t>: </a:t>
            </a:r>
            <a:r>
              <a:rPr lang="vi-VN" sz="1800" b="0" i="0" u="none" strike="noStrike">
                <a:solidFill>
                  <a:srgbClr val="1B1B1B"/>
                </a:solidFill>
                <a:effectLst/>
                <a:latin typeface="Times New Roman" panose="02020603050405020304" pitchFamily="18" charset="0"/>
              </a:rPr>
              <a:t> PlacedOrNot</a:t>
            </a:r>
            <a:r>
              <a:rPr lang="en-US" sz="1800" b="0" i="0" u="none" strike="noStrike">
                <a:solidFill>
                  <a:srgbClr val="1B1B1B"/>
                </a:solidFill>
                <a:effectLst/>
                <a:latin typeface="Times New Roman" panose="02020603050405020304" pitchFamily="18" charset="0"/>
              </a:rPr>
              <a:t>.</a:t>
            </a:r>
            <a:br>
              <a:rPr lang="en-US"/>
            </a:br>
            <a:endParaRPr lang="en-US"/>
          </a:p>
          <a:p>
            <a:pPr rtl="0" fontAlgn="base">
              <a:spcBef>
                <a:spcPts val="0"/>
              </a:spcBef>
              <a:spcAft>
                <a:spcPts val="0"/>
              </a:spcAft>
              <a:buFont typeface="Arial" panose="020B0604020202020204" pitchFamily="34" charset="0"/>
              <a:buChar char="•"/>
            </a:pPr>
            <a:endParaRPr lang="vi-VN" sz="1800" b="0" i="0" u="none" strike="noStrike" dirty="0">
              <a:solidFill>
                <a:srgbClr val="000000"/>
              </a:solidFill>
              <a:effectLst/>
              <a:latin typeface="Times New Roman" panose="02020603050405020304" pitchFamily="18" charset="0"/>
            </a:endParaRPr>
          </a:p>
        </p:txBody>
      </p:sp>
      <p:sp>
        <p:nvSpPr>
          <p:cNvPr id="39" name="Rectangle 5">
            <a:extLst>
              <a:ext uri="{FF2B5EF4-FFF2-40B4-BE49-F238E27FC236}">
                <a16:creationId xmlns:a16="http://schemas.microsoft.com/office/drawing/2014/main" id="{451A634A-9DE5-4116-B8AC-873B8F48663F}"/>
              </a:ext>
            </a:extLst>
          </p:cNvPr>
          <p:cNvSpPr/>
          <p:nvPr/>
        </p:nvSpPr>
        <p:spPr>
          <a:xfrm>
            <a:off x="0" y="490824"/>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TextBox 6">
            <a:extLst>
              <a:ext uri="{FF2B5EF4-FFF2-40B4-BE49-F238E27FC236}">
                <a16:creationId xmlns:a16="http://schemas.microsoft.com/office/drawing/2014/main" id="{76609EC2-8029-40DB-B5A3-F44F3BB98E52}"/>
              </a:ext>
            </a:extLst>
          </p:cNvPr>
          <p:cNvSpPr txBox="1"/>
          <p:nvPr/>
        </p:nvSpPr>
        <p:spPr>
          <a:xfrm>
            <a:off x="867793" y="613934"/>
            <a:ext cx="6103398" cy="461665"/>
          </a:xfrm>
          <a:prstGeom prst="rect">
            <a:avLst/>
          </a:prstGeom>
          <a:noFill/>
        </p:spPr>
        <p:txBody>
          <a:bodyPr wrap="square">
            <a:spAutoFit/>
          </a:bodyPr>
          <a:lstStyle/>
          <a:p>
            <a:pPr rtl="0">
              <a:spcBef>
                <a:spcPts val="1200"/>
              </a:spcBef>
              <a:spcAft>
                <a:spcPts val="120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Tóm</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tắt</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công</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việc</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thực</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hiện</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của</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bài</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toán</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400" b="0" dirty="0">
              <a:effectLst/>
              <a:latin typeface="Times New Roman" panose="02020603050405020304" pitchFamily="18" charset="0"/>
              <a:cs typeface="Times New Roman" panose="02020603050405020304" pitchFamily="18" charset="0"/>
            </a:endParaRPr>
          </a:p>
        </p:txBody>
      </p:sp>
      <p:pic>
        <p:nvPicPr>
          <p:cNvPr id="41" name="Picture 8">
            <a:extLst>
              <a:ext uri="{FF2B5EF4-FFF2-40B4-BE49-F238E27FC236}">
                <a16:creationId xmlns:a16="http://schemas.microsoft.com/office/drawing/2014/main" id="{48652AE1-F0F8-405D-ADEB-0B7A44138919}"/>
              </a:ext>
            </a:extLst>
          </p:cNvPr>
          <p:cNvPicPr>
            <a:picLocks noChangeAspect="1"/>
          </p:cNvPicPr>
          <p:nvPr/>
        </p:nvPicPr>
        <p:blipFill>
          <a:blip r:embed="rId4"/>
          <a:stretch>
            <a:fillRect/>
          </a:stretch>
        </p:blipFill>
        <p:spPr>
          <a:xfrm>
            <a:off x="9312483" y="300877"/>
            <a:ext cx="2545316" cy="17956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5655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2">
            <a:extLst>
              <a:ext uri="{FF2B5EF4-FFF2-40B4-BE49-F238E27FC236}">
                <a16:creationId xmlns:a16="http://schemas.microsoft.com/office/drawing/2014/main" id="{D45F24CB-1A84-4CE9-9899-06577E35178A}"/>
              </a:ext>
            </a:extLst>
          </p:cNvPr>
          <p:cNvSpPr txBox="1"/>
          <p:nvPr/>
        </p:nvSpPr>
        <p:spPr>
          <a:xfrm>
            <a:off x="588820" y="2101950"/>
            <a:ext cx="9327536" cy="2677656"/>
          </a:xfrm>
          <a:prstGeom prst="rect">
            <a:avLst/>
          </a:prstGeom>
          <a:noFill/>
        </p:spPr>
        <p:txBody>
          <a:bodyPr wrap="square">
            <a:spAutoFit/>
          </a:bodyPr>
          <a:lstStyle/>
          <a:p>
            <a:pPr marL="457200" algn="just" rtl="0">
              <a:spcBef>
                <a:spcPts val="1200"/>
              </a:spcBef>
              <a:spcAft>
                <a:spcPts val="1200"/>
              </a:spcAft>
            </a:pPr>
            <a:r>
              <a:rPr lang="vi-VN" sz="1800" b="1" i="0" u="none" strike="noStrike" dirty="0">
                <a:solidFill>
                  <a:srgbClr val="000000"/>
                </a:solidFill>
                <a:effectLst/>
                <a:latin typeface="Times New Roman" panose="02020603050405020304" pitchFamily="18" charset="0"/>
              </a:rPr>
              <a:t>Bước 3</a:t>
            </a:r>
            <a:r>
              <a:rPr lang="vi-VN" sz="1800" b="0" i="0" u="none" strike="noStrike" dirty="0">
                <a:solidFill>
                  <a:srgbClr val="000000"/>
                </a:solidFill>
                <a:effectLst/>
                <a:latin typeface="Times New Roman" panose="02020603050405020304" pitchFamily="18" charset="0"/>
              </a:rPr>
              <a:t>: Mô tả ma trận dữ liệu (X), nhãn lớp (Y)</a:t>
            </a:r>
            <a:endParaRPr lang="vi-VN" b="1" dirty="0">
              <a:effectLst/>
            </a:endParaRPr>
          </a:p>
          <a:p>
            <a:pPr marL="457200" algn="just">
              <a:spcBef>
                <a:spcPts val="1200"/>
              </a:spcBef>
              <a:spcAft>
                <a:spcPts val="1200"/>
              </a:spcAft>
            </a:pPr>
            <a:r>
              <a:rPr lang="vi-VN" sz="1800" b="1" i="0" u="none" strike="noStrike" dirty="0">
                <a:solidFill>
                  <a:srgbClr val="000000"/>
                </a:solidFill>
                <a:effectLst/>
                <a:latin typeface="Times New Roman" panose="02020603050405020304" pitchFamily="18" charset="0"/>
              </a:rPr>
              <a:t>Bước 4</a:t>
            </a:r>
            <a:r>
              <a:rPr lang="vi-VN" sz="1800" b="0" i="0" u="none" strike="noStrike" dirty="0">
                <a:solidFill>
                  <a:srgbClr val="000000"/>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Chia bộ </a:t>
            </a:r>
            <a:r>
              <a:rPr lang="vi-VN" sz="1800" b="0" i="0" u="none" strike="noStrike" dirty="0">
                <a:solidFill>
                  <a:srgbClr val="000000"/>
                </a:solidFill>
                <a:effectLst/>
                <a:latin typeface="Times New Roman" panose="02020603050405020304" pitchFamily="18" charset="0"/>
              </a:rPr>
              <a:t>tập </a:t>
            </a:r>
            <a:r>
              <a:rPr lang="vi-VN" sz="1800" b="0" i="0" u="none" strike="noStrike">
                <a:solidFill>
                  <a:srgbClr val="000000"/>
                </a:solidFill>
                <a:effectLst/>
                <a:latin typeface="Times New Roman" panose="02020603050405020304" pitchFamily="18" charset="0"/>
              </a:rPr>
              <a:t>dữ liệu</a:t>
            </a:r>
            <a:r>
              <a:rPr lang="en-US" sz="1800" b="0" i="0" u="none" strike="noStrike">
                <a:solidFill>
                  <a:srgbClr val="000000"/>
                </a:solidFill>
                <a:effectLst/>
                <a:latin typeface="Times New Roman" panose="02020603050405020304" pitchFamily="18" charset="0"/>
              </a:rPr>
              <a:t> thu thập được</a:t>
            </a:r>
            <a:r>
              <a:rPr lang="vi-VN" sz="1800" b="0" i="0" u="none" strike="noStrike">
                <a:solidFill>
                  <a:srgbClr val="000000"/>
                </a:solidFill>
                <a:effectLst/>
                <a:latin typeface="Times New Roman" panose="02020603050405020304" pitchFamily="18" charset="0"/>
              </a:rPr>
              <a:t> </a:t>
            </a:r>
            <a:r>
              <a:rPr lang="vi-VN" sz="1800" b="0" i="0" u="none" strike="noStrike" dirty="0">
                <a:solidFill>
                  <a:srgbClr val="000000"/>
                </a:solidFill>
                <a:effectLst/>
                <a:latin typeface="Times New Roman" panose="02020603050405020304" pitchFamily="18" charset="0"/>
              </a:rPr>
              <a:t>thành k phần (phương pháp </a:t>
            </a:r>
            <a:r>
              <a:rPr lang="vi-VN" sz="1800" b="1" i="0" u="none" strike="noStrike" dirty="0">
                <a:solidFill>
                  <a:srgbClr val="000000"/>
                </a:solidFill>
                <a:effectLst/>
                <a:latin typeface="Times New Roman" panose="02020603050405020304" pitchFamily="18" charset="0"/>
              </a:rPr>
              <a:t>k-fold</a:t>
            </a:r>
            <a:r>
              <a:rPr lang="vi-VN" sz="1800" b="0" i="0" u="none" strike="noStrike" dirty="0">
                <a:solidFill>
                  <a:srgbClr val="000000"/>
                </a:solidFill>
                <a:effectLst/>
                <a:latin typeface="Times New Roman" panose="02020603050405020304" pitchFamily="18" charset="0"/>
              </a:rPr>
              <a:t> </a:t>
            </a:r>
            <a:r>
              <a:rPr lang="vi-VN" sz="1800" b="1" i="0" u="none" strike="noStrike" dirty="0">
                <a:solidFill>
                  <a:srgbClr val="000000"/>
                </a:solidFill>
                <a:effectLst/>
                <a:latin typeface="Times New Roman" panose="02020603050405020304" pitchFamily="18" charset="0"/>
              </a:rPr>
              <a:t>cross</a:t>
            </a:r>
            <a:r>
              <a:rPr lang="vi-VN" sz="1800" b="0" i="0" u="none" strike="noStrike" dirty="0">
                <a:solidFill>
                  <a:srgbClr val="000000"/>
                </a:solidFill>
                <a:effectLst/>
                <a:latin typeface="Times New Roman" panose="02020603050405020304" pitchFamily="18" charset="0"/>
              </a:rPr>
              <a:t> </a:t>
            </a:r>
            <a:r>
              <a:rPr lang="vi-VN" sz="1800" b="1" i="0" u="none" strike="noStrike" dirty="0">
                <a:solidFill>
                  <a:srgbClr val="000000"/>
                </a:solidFill>
                <a:effectLst/>
                <a:latin typeface="Times New Roman" panose="02020603050405020304" pitchFamily="18" charset="0"/>
              </a:rPr>
              <a:t>validation</a:t>
            </a:r>
            <a:r>
              <a:rPr lang="vi-VN" sz="1800" b="0" i="0" u="none" strike="noStrike" dirty="0">
                <a:solidFill>
                  <a:srgbClr val="000000"/>
                </a:solidFill>
                <a:effectLst/>
                <a:latin typeface="Times New Roman" panose="02020603050405020304" pitchFamily="18" charset="0"/>
              </a:rPr>
              <a:t>).</a:t>
            </a:r>
            <a:endParaRPr lang="en-US" sz="1800" b="0" i="0" u="none" strike="noStrike" dirty="0">
              <a:solidFill>
                <a:srgbClr val="000000"/>
              </a:solidFill>
              <a:effectLst/>
              <a:latin typeface="Times New Roman" panose="02020603050405020304" pitchFamily="18" charset="0"/>
            </a:endParaRPr>
          </a:p>
          <a:p>
            <a:pPr marL="457200" algn="just">
              <a:spcBef>
                <a:spcPts val="1200"/>
              </a:spcBef>
              <a:spcAft>
                <a:spcPts val="1200"/>
              </a:spcAft>
            </a:pPr>
            <a:r>
              <a:rPr lang="vi-VN" sz="1800" b="0" i="0" u="none" strike="noStrike" dirty="0">
                <a:solidFill>
                  <a:srgbClr val="000000"/>
                </a:solidFill>
                <a:effectLst/>
                <a:latin typeface="Times New Roman" panose="02020603050405020304" pitchFamily="18" charset="0"/>
              </a:rPr>
              <a:t> </a:t>
            </a:r>
            <a:r>
              <a:rPr lang="vi-VN" sz="1800" b="1" i="0" u="none" strike="noStrike" dirty="0">
                <a:solidFill>
                  <a:srgbClr val="000000"/>
                </a:solidFill>
                <a:effectLst/>
                <a:latin typeface="Times New Roman" panose="02020603050405020304" pitchFamily="18" charset="0"/>
              </a:rPr>
              <a:t>Bước 5</a:t>
            </a:r>
            <a:r>
              <a:rPr lang="vi-VN" sz="1800" b="0" i="0" u="none" strike="noStrike" dirty="0">
                <a:solidFill>
                  <a:srgbClr val="000000"/>
                </a:solidFill>
                <a:effectLst/>
                <a:latin typeface="Times New Roman" panose="02020603050405020304" pitchFamily="18" charset="0"/>
              </a:rPr>
              <a:t>: </a:t>
            </a:r>
            <a:r>
              <a:rPr lang="vi-VN" sz="1800" b="0" i="0" u="none" strike="noStrike">
                <a:solidFill>
                  <a:srgbClr val="000000"/>
                </a:solidFill>
                <a:effectLst/>
                <a:latin typeface="Times New Roman" panose="02020603050405020304" pitchFamily="18" charset="0"/>
              </a:rPr>
              <a:t>Chọn </a:t>
            </a:r>
            <a:r>
              <a:rPr lang="en-US" sz="1800" b="0" i="0" u="none" strike="noStrike">
                <a:solidFill>
                  <a:srgbClr val="000000"/>
                </a:solidFill>
                <a:effectLst/>
                <a:latin typeface="Times New Roman" panose="02020603050405020304" pitchFamily="18" charset="0"/>
              </a:rPr>
              <a:t>k-1 phần</a:t>
            </a:r>
            <a:r>
              <a:rPr lang="vi-VN" sz="1800" b="0" i="0" u="none" strike="noStrike">
                <a:solidFill>
                  <a:srgbClr val="000000"/>
                </a:solidFill>
                <a:effectLst/>
                <a:latin typeface="Times New Roman" panose="02020603050405020304" pitchFamily="18" charset="0"/>
              </a:rPr>
              <a:t> </a:t>
            </a:r>
            <a:r>
              <a:rPr lang="vi-VN" sz="1800" b="0" i="0" u="none" strike="noStrike" dirty="0">
                <a:solidFill>
                  <a:srgbClr val="000000"/>
                </a:solidFill>
                <a:effectLst/>
                <a:latin typeface="Times New Roman" panose="02020603050405020304" pitchFamily="18" charset="0"/>
              </a:rPr>
              <a:t>làm </a:t>
            </a:r>
            <a:r>
              <a:rPr lang="vi-VN" sz="1800" b="0" i="0" u="none" strike="noStrike">
                <a:solidFill>
                  <a:srgbClr val="000000"/>
                </a:solidFill>
                <a:effectLst/>
                <a:latin typeface="Times New Roman" panose="02020603050405020304" pitchFamily="18" charset="0"/>
              </a:rPr>
              <a:t>data train</a:t>
            </a:r>
            <a:r>
              <a:rPr lang="en-US" sz="1800" b="0" i="0" u="none" strike="noStrike">
                <a:solidFill>
                  <a:srgbClr val="000000"/>
                </a:solidFill>
                <a:effectLst/>
                <a:latin typeface="Times New Roman" panose="02020603050405020304" pitchFamily="18" charset="0"/>
              </a:rPr>
              <a:t>, phần còn lại làm test data,dùng training data và test data để xây dựng và đánh giá mô hình với mỗi lần k được thực hiện	</a:t>
            </a:r>
            <a:r>
              <a:rPr lang="vi-VN" sz="1800" b="0" i="0" u="none" strike="noStrike">
                <a:solidFill>
                  <a:srgbClr val="000000"/>
                </a:solidFill>
                <a:effectLst/>
                <a:latin typeface="Times New Roman" panose="02020603050405020304" pitchFamily="18" charset="0"/>
              </a:rPr>
              <a:t>.</a:t>
            </a:r>
            <a:endParaRPr lang="en-US" sz="1800" b="1" i="0" u="none" strike="noStrike" dirty="0">
              <a:solidFill>
                <a:srgbClr val="000000"/>
              </a:solidFill>
              <a:latin typeface="Times New Roman" panose="02020603050405020304" pitchFamily="18" charset="0"/>
            </a:endParaRPr>
          </a:p>
          <a:p>
            <a:pPr marL="457200" algn="just">
              <a:spcBef>
                <a:spcPts val="1200"/>
              </a:spcBef>
              <a:spcAft>
                <a:spcPts val="1200"/>
              </a:spcAft>
            </a:pPr>
            <a:r>
              <a:rPr lang="en-US" b="1" dirty="0" err="1">
                <a:solidFill>
                  <a:srgbClr val="000000"/>
                </a:solidFill>
                <a:latin typeface="Times New Roman" panose="02020603050405020304" pitchFamily="18" charset="0"/>
              </a:rPr>
              <a:t>Bước</a:t>
            </a:r>
            <a:r>
              <a:rPr lang="en-US" b="1" dirty="0">
                <a:solidFill>
                  <a:srgbClr val="000000"/>
                </a:solidFill>
                <a:latin typeface="Times New Roman" panose="02020603050405020304" pitchFamily="18" charset="0"/>
              </a:rPr>
              <a:t> 6</a:t>
            </a:r>
            <a:r>
              <a:rPr lang="en-US" b="1">
                <a:solidFill>
                  <a:srgbClr val="000000"/>
                </a:solidFill>
                <a:latin typeface="Times New Roman" panose="02020603050405020304" pitchFamily="18" charset="0"/>
              </a:rPr>
              <a:t>: </a:t>
            </a:r>
            <a:r>
              <a:rPr lang="en-US">
                <a:solidFill>
                  <a:srgbClr val="000000"/>
                </a:solidFill>
                <a:latin typeface="Times New Roman" panose="02020603050405020304" pitchFamily="18" charset="0"/>
              </a:rPr>
              <a:t>Từ những mô hình xây dựng và đánh giá , chọn mô hình có tỷ lệ chính xác cao nhất</a:t>
            </a:r>
            <a:endParaRPr lang="vi-VN" sz="1800" b="1" i="0" u="none" strike="noStrike" dirty="0">
              <a:solidFill>
                <a:srgbClr val="000000"/>
              </a:solidFill>
              <a:effectLst/>
              <a:latin typeface="Times New Roman" panose="02020603050405020304" pitchFamily="18" charset="0"/>
            </a:endParaRPr>
          </a:p>
        </p:txBody>
      </p:sp>
      <p:sp>
        <p:nvSpPr>
          <p:cNvPr id="39" name="Rectangle 3">
            <a:extLst>
              <a:ext uri="{FF2B5EF4-FFF2-40B4-BE49-F238E27FC236}">
                <a16:creationId xmlns:a16="http://schemas.microsoft.com/office/drawing/2014/main" id="{8549A27B-AAE9-4348-BA9F-F04700DFF714}"/>
              </a:ext>
            </a:extLst>
          </p:cNvPr>
          <p:cNvSpPr/>
          <p:nvPr/>
        </p:nvSpPr>
        <p:spPr>
          <a:xfrm>
            <a:off x="0" y="490824"/>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0" name="Picture 5">
            <a:extLst>
              <a:ext uri="{FF2B5EF4-FFF2-40B4-BE49-F238E27FC236}">
                <a16:creationId xmlns:a16="http://schemas.microsoft.com/office/drawing/2014/main" id="{2D284DCE-2DC1-4E55-A551-A8A80FCBB4B4}"/>
              </a:ext>
            </a:extLst>
          </p:cNvPr>
          <p:cNvPicPr>
            <a:picLocks noChangeAspect="1"/>
          </p:cNvPicPr>
          <p:nvPr/>
        </p:nvPicPr>
        <p:blipFill>
          <a:blip r:embed="rId3"/>
          <a:stretch>
            <a:fillRect/>
          </a:stretch>
        </p:blipFill>
        <p:spPr>
          <a:xfrm>
            <a:off x="9154896" y="190345"/>
            <a:ext cx="2661283" cy="20167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1" name="TextBox 6">
            <a:extLst>
              <a:ext uri="{FF2B5EF4-FFF2-40B4-BE49-F238E27FC236}">
                <a16:creationId xmlns:a16="http://schemas.microsoft.com/office/drawing/2014/main" id="{D65447E2-C6EF-425D-8FF0-6E48AC597CF5}"/>
              </a:ext>
            </a:extLst>
          </p:cNvPr>
          <p:cNvSpPr txBox="1"/>
          <p:nvPr/>
        </p:nvSpPr>
        <p:spPr>
          <a:xfrm>
            <a:off x="867793" y="613934"/>
            <a:ext cx="6103398" cy="461665"/>
          </a:xfrm>
          <a:prstGeom prst="rect">
            <a:avLst/>
          </a:prstGeom>
          <a:noFill/>
        </p:spPr>
        <p:txBody>
          <a:bodyPr wrap="square">
            <a:spAutoFit/>
          </a:bodyPr>
          <a:lstStyle/>
          <a:p>
            <a:pPr rtl="0">
              <a:spcBef>
                <a:spcPts val="1200"/>
              </a:spcBef>
              <a:spcAft>
                <a:spcPts val="120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Tóm</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tắt</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công</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việc</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thực</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hiện</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của</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bài</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toán</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a:t>
            </a:r>
            <a:endParaRPr lang="en-US" sz="2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207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2">
            <a:extLst>
              <a:ext uri="{FF2B5EF4-FFF2-40B4-BE49-F238E27FC236}">
                <a16:creationId xmlns:a16="http://schemas.microsoft.com/office/drawing/2014/main" id="{E673D513-8CF2-49B8-9D1E-75524A0B1CB9}"/>
              </a:ext>
            </a:extLst>
          </p:cNvPr>
          <p:cNvSpPr txBox="1"/>
          <p:nvPr/>
        </p:nvSpPr>
        <p:spPr>
          <a:xfrm>
            <a:off x="777815" y="2010629"/>
            <a:ext cx="10106360" cy="3693319"/>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Sử dụng </a:t>
            </a:r>
            <a:r>
              <a:rPr lang="vi-VN">
                <a:latin typeface="Times New Roman" panose="02020603050405020304" pitchFamily="18" charset="0"/>
                <a:cs typeface="Times New Roman" panose="02020603050405020304" pitchFamily="18" charset="0"/>
              </a:rPr>
              <a:t>thuật toán</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Support Vector Machine </a:t>
            </a:r>
            <a:r>
              <a:rPr lang="vi-VN">
                <a:latin typeface="Times New Roman" panose="02020603050405020304" pitchFamily="18" charset="0"/>
                <a:cs typeface="Times New Roman" panose="02020603050405020304" pitchFamily="18" charset="0"/>
              </a:rPr>
              <a:t>và </a:t>
            </a:r>
            <a:r>
              <a:rPr lang="vi-VN" b="1" dirty="0">
                <a:latin typeface="Times New Roman" panose="02020603050405020304" pitchFamily="18" charset="0"/>
                <a:cs typeface="Times New Roman" panose="02020603050405020304" pitchFamily="18" charset="0"/>
              </a:rPr>
              <a:t>Cross_Validation </a:t>
            </a:r>
            <a:r>
              <a:rPr lang="vi-VN" dirty="0">
                <a:latin typeface="Times New Roman" panose="02020603050405020304" pitchFamily="18" charset="0"/>
                <a:cs typeface="Times New Roman" panose="02020603050405020304" pitchFamily="18" charset="0"/>
              </a:rPr>
              <a:t>để dự </a:t>
            </a:r>
            <a:r>
              <a:rPr lang="vi-VN">
                <a:latin typeface="Times New Roman" panose="02020603050405020304" pitchFamily="18" charset="0"/>
                <a:cs typeface="Times New Roman" panose="02020603050405020304" pitchFamily="18" charset="0"/>
              </a:rPr>
              <a:t>đoán </a:t>
            </a:r>
            <a:r>
              <a:rPr lang="en-US">
                <a:latin typeface="Times New Roman" panose="02020603050405020304" pitchFamily="18" charset="0"/>
                <a:cs typeface="Times New Roman" panose="02020603050405020304" pitchFamily="18" charset="0"/>
              </a:rPr>
              <a:t>cơ hội việc làm cho sinh viên.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b="1">
                <a:latin typeface="Times New Roman" panose="02020603050405020304" pitchFamily="18" charset="0"/>
                <a:cs typeface="Times New Roman" panose="02020603050405020304" pitchFamily="18" charset="0"/>
              </a:rPr>
              <a:t>Support Vector Machine </a:t>
            </a:r>
            <a:r>
              <a:rPr lang="vi-VN">
                <a:latin typeface="Times New Roman" panose="02020603050405020304" pitchFamily="18" charset="0"/>
                <a:cs typeface="Times New Roman" panose="02020603050405020304" pitchFamily="18" charset="0"/>
              </a:rPr>
              <a:t>là một trong số những thuật toán phổ biến</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và được sử dụng nhiều nhất</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trong học máy trước khi mạng nơ ron nhân tạo trở lại với các mô hình deep learning.Nó được</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biết đến rộng rãi ngay từ khi mới được phát triển vào những năm 1990</a:t>
            </a:r>
            <a:r>
              <a:rPr lang="en-US">
                <a:latin typeface="Times New Roman" panose="02020603050405020304" pitchFamily="18" charset="0"/>
                <a:cs typeface="Times New Roman" panose="02020603050405020304" pitchFamily="18" charset="0"/>
              </a:rPr>
              <a:t> </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Cross-validation</a:t>
            </a:r>
            <a:r>
              <a:rPr lang="vi-VN" dirty="0">
                <a:latin typeface="Times New Roman" panose="02020603050405020304" pitchFamily="18" charset="0"/>
                <a:cs typeface="Times New Roman" panose="02020603050405020304" pitchFamily="18" charset="0"/>
              </a:rPr>
              <a:t> là một phương pháp kiểm tra độ chính xác của 1 máy học dựa trên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một tập dư liệu học cho trước. Thay vì chỉ dùng một phần dữ liệu làm tập dữ liệu học thì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cross-validation dùng toàn bộ dữ liệu để dạy cho máy.</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Phương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cross-validation được sử dụng :</a:t>
            </a:r>
            <a:r>
              <a:rPr lang="en-US" b="1">
                <a:latin typeface="Times New Roman" panose="02020603050405020304" pitchFamily="18" charset="0"/>
                <a:cs typeface="Times New Roman" panose="02020603050405020304" pitchFamily="18" charset="0"/>
              </a:rPr>
              <a:t>K-fold</a:t>
            </a:r>
          </a:p>
          <a:p>
            <a:pPr marL="285750" indent="-285750">
              <a:buFontTx/>
              <a:buChar char="-"/>
            </a:pPr>
            <a:r>
              <a:rPr lang="en-US">
                <a:latin typeface="Times New Roman" panose="02020603050405020304" pitchFamily="18" charset="0"/>
                <a:cs typeface="Times New Roman" panose="02020603050405020304" pitchFamily="18" charset="0"/>
              </a:rPr>
              <a:t>Ngoài ra còn có thêm </a:t>
            </a:r>
            <a:r>
              <a:rPr lang="en-US" b="1">
                <a:latin typeface="Times New Roman" panose="02020603050405020304" pitchFamily="18" charset="0"/>
                <a:cs typeface="Times New Roman" panose="02020603050405020304" pitchFamily="18" charset="0"/>
              </a:rPr>
              <a:t>Hold-out ,Leave-one-out , …</a:t>
            </a:r>
            <a:endParaRPr lang="vi-VN" b="1" dirty="0">
              <a:latin typeface="Times New Roman" panose="02020603050405020304" pitchFamily="18" charset="0"/>
              <a:cs typeface="Times New Roman" panose="02020603050405020304" pitchFamily="18" charset="0"/>
            </a:endParaRPr>
          </a:p>
        </p:txBody>
      </p:sp>
      <p:sp>
        <p:nvSpPr>
          <p:cNvPr id="39" name="Rectangle 3">
            <a:extLst>
              <a:ext uri="{FF2B5EF4-FFF2-40B4-BE49-F238E27FC236}">
                <a16:creationId xmlns:a16="http://schemas.microsoft.com/office/drawing/2014/main" id="{D247AD80-9E32-4BA0-8F0E-E52B0E13598A}"/>
              </a:ext>
            </a:extLst>
          </p:cNvPr>
          <p:cNvSpPr/>
          <p:nvPr/>
        </p:nvSpPr>
        <p:spPr>
          <a:xfrm>
            <a:off x="0" y="490824"/>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TextBox 4">
            <a:extLst>
              <a:ext uri="{FF2B5EF4-FFF2-40B4-BE49-F238E27FC236}">
                <a16:creationId xmlns:a16="http://schemas.microsoft.com/office/drawing/2014/main" id="{E9A98E02-E01E-4886-A322-867906F82DDA}"/>
              </a:ext>
            </a:extLst>
          </p:cNvPr>
          <p:cNvSpPr txBox="1"/>
          <p:nvPr/>
        </p:nvSpPr>
        <p:spPr>
          <a:xfrm>
            <a:off x="1043165" y="613934"/>
            <a:ext cx="4378122" cy="461665"/>
          </a:xfrm>
          <a:prstGeom prst="rect">
            <a:avLst/>
          </a:prstGeom>
          <a:noFill/>
        </p:spPr>
        <p:txBody>
          <a:bodyPr wrap="none" rtlCol="0">
            <a:spAutoFit/>
          </a:bodyPr>
          <a:lstStyle/>
          <a:p>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học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máy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dụng</a:t>
            </a:r>
            <a:r>
              <a:rPr lang="en-US" sz="2400" b="1" dirty="0">
                <a:latin typeface="Times New Roman" panose="02020603050405020304" pitchFamily="18" charset="0"/>
                <a:cs typeface="Times New Roman" panose="02020603050405020304" pitchFamily="18" charset="0"/>
              </a:rPr>
              <a:t>:</a:t>
            </a:r>
          </a:p>
        </p:txBody>
      </p:sp>
      <p:pic>
        <p:nvPicPr>
          <p:cNvPr id="41" name="Picture 6">
            <a:extLst>
              <a:ext uri="{FF2B5EF4-FFF2-40B4-BE49-F238E27FC236}">
                <a16:creationId xmlns:a16="http://schemas.microsoft.com/office/drawing/2014/main" id="{03242401-B7C3-49E1-8518-9233536135AE}"/>
              </a:ext>
            </a:extLst>
          </p:cNvPr>
          <p:cNvPicPr>
            <a:picLocks noChangeAspect="1"/>
          </p:cNvPicPr>
          <p:nvPr/>
        </p:nvPicPr>
        <p:blipFill>
          <a:blip r:embed="rId3"/>
          <a:stretch>
            <a:fillRect/>
          </a:stretch>
        </p:blipFill>
        <p:spPr>
          <a:xfrm>
            <a:off x="9235804" y="172260"/>
            <a:ext cx="2521299" cy="20529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021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4">
            <a:extLst>
              <a:ext uri="{FF2B5EF4-FFF2-40B4-BE49-F238E27FC236}">
                <a16:creationId xmlns:a16="http://schemas.microsoft.com/office/drawing/2014/main" id="{B3F82B68-FC83-4A2A-872E-F44B57F20CC9}"/>
              </a:ext>
            </a:extLst>
          </p:cNvPr>
          <p:cNvSpPr txBox="1"/>
          <p:nvPr/>
        </p:nvSpPr>
        <p:spPr>
          <a:xfrm>
            <a:off x="748696" y="1725267"/>
            <a:ext cx="9377039" cy="1015663"/>
          </a:xfrm>
          <a:prstGeom prst="rect">
            <a:avLst/>
          </a:prstGeom>
          <a:noFill/>
        </p:spPr>
        <p:txBody>
          <a:bodyPr wrap="square">
            <a:spAutoFit/>
          </a:bodyPr>
          <a:lstStyle/>
          <a:p>
            <a:r>
              <a:rPr lang="vi-VN" sz="2000" b="0" i="0">
                <a:solidFill>
                  <a:srgbClr val="111111"/>
                </a:solidFill>
                <a:effectLst/>
                <a:latin typeface="Quicksand"/>
              </a:rPr>
              <a:t> </a:t>
            </a:r>
            <a:r>
              <a:rPr lang="en-US" sz="2000">
                <a:solidFill>
                  <a:srgbClr val="111111"/>
                </a:solidFill>
                <a:latin typeface="Quicksand"/>
              </a:rPr>
              <a:t>Mục tiêu </a:t>
            </a:r>
            <a:r>
              <a:rPr lang="vi-VN" sz="2000" b="0" i="0">
                <a:solidFill>
                  <a:srgbClr val="111111"/>
                </a:solidFill>
                <a:effectLst/>
                <a:latin typeface="Quicksand"/>
              </a:rPr>
              <a:t>là tìm ra một </a:t>
            </a:r>
            <a:r>
              <a:rPr lang="vi-VN" sz="2000" b="0" i="0">
                <a:solidFill>
                  <a:srgbClr val="1E8402"/>
                </a:solidFill>
                <a:effectLst/>
                <a:latin typeface="Quicksand"/>
                <a:hlinkClick r:id="rId3"/>
              </a:rPr>
              <a:t>siêu phẳng</a:t>
            </a:r>
            <a:r>
              <a:rPr lang="vi-VN" sz="2000" b="0" i="0">
                <a:solidFill>
                  <a:srgbClr val="111111"/>
                </a:solidFill>
                <a:effectLst/>
                <a:latin typeface="Quicksand"/>
              </a:rPr>
              <a:t>  chia dữ liệu thành hai phần tương ứng với lớp của chúng. Nói theo ngôn ngữ của đại số tuy</a:t>
            </a:r>
            <a:r>
              <a:rPr lang="en-US" sz="2000" b="0" i="0">
                <a:solidFill>
                  <a:srgbClr val="111111"/>
                </a:solidFill>
                <a:effectLst/>
                <a:latin typeface="Quicksand"/>
              </a:rPr>
              <a:t>ế</a:t>
            </a:r>
            <a:r>
              <a:rPr lang="vi-VN" sz="2000" b="0" i="0">
                <a:solidFill>
                  <a:srgbClr val="111111"/>
                </a:solidFill>
                <a:effectLst/>
                <a:latin typeface="Quicksand"/>
              </a:rPr>
              <a:t>n tính,</a:t>
            </a:r>
            <a:r>
              <a:rPr lang="en-US" sz="2000">
                <a:solidFill>
                  <a:srgbClr val="111111"/>
                </a:solidFill>
                <a:latin typeface="Quicksand"/>
              </a:rPr>
              <a:t>cần</a:t>
            </a:r>
            <a:r>
              <a:rPr lang="en-US" sz="2000" b="0" i="0">
                <a:solidFill>
                  <a:srgbClr val="111111"/>
                </a:solidFill>
                <a:effectLst/>
                <a:latin typeface="Quicksand"/>
              </a:rPr>
              <a:t> tìm</a:t>
            </a:r>
            <a:r>
              <a:rPr lang="vi-VN" sz="2000" b="0" i="0">
                <a:solidFill>
                  <a:srgbClr val="111111"/>
                </a:solidFill>
                <a:effectLst/>
                <a:latin typeface="Quicksand"/>
              </a:rPr>
              <a:t> siêu phẳng </a:t>
            </a:r>
            <a:r>
              <a:rPr lang="en-US" sz="2000" b="0" i="0">
                <a:solidFill>
                  <a:srgbClr val="111111"/>
                </a:solidFill>
                <a:effectLst/>
                <a:latin typeface="Quicksand"/>
              </a:rPr>
              <a:t>sao cho khoảng cách từ điểm gần nhất từ mỗi tập dữ liệu đến siêu phẳng là lớn nhất và phải cách đều nhau</a:t>
            </a:r>
          </a:p>
        </p:txBody>
      </p:sp>
      <p:sp>
        <p:nvSpPr>
          <p:cNvPr id="42" name="Rectangle 8">
            <a:extLst>
              <a:ext uri="{FF2B5EF4-FFF2-40B4-BE49-F238E27FC236}">
                <a16:creationId xmlns:a16="http://schemas.microsoft.com/office/drawing/2014/main" id="{B7D6C250-1D21-412B-A0FD-9C71C2E36D30}"/>
              </a:ext>
            </a:extLst>
          </p:cNvPr>
          <p:cNvSpPr/>
          <p:nvPr/>
        </p:nvSpPr>
        <p:spPr>
          <a:xfrm>
            <a:off x="0" y="471299"/>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TextBox 9">
            <a:extLst>
              <a:ext uri="{FF2B5EF4-FFF2-40B4-BE49-F238E27FC236}">
                <a16:creationId xmlns:a16="http://schemas.microsoft.com/office/drawing/2014/main" id="{6945568A-EDB5-4F93-B5D9-AAF7BDE58F14}"/>
              </a:ext>
            </a:extLst>
          </p:cNvPr>
          <p:cNvSpPr txBox="1"/>
          <p:nvPr/>
        </p:nvSpPr>
        <p:spPr>
          <a:xfrm>
            <a:off x="1058290" y="618388"/>
            <a:ext cx="6103398" cy="461665"/>
          </a:xfrm>
          <a:prstGeom prst="rect">
            <a:avLst/>
          </a:prstGeom>
          <a:noFill/>
        </p:spPr>
        <p:txBody>
          <a:bodyPr wrap="square">
            <a:spAutoFit/>
          </a:bodyPr>
          <a:lstStyle/>
          <a:p>
            <a:pPr rtl="0">
              <a:spcBef>
                <a:spcPts val="0"/>
              </a:spcBef>
              <a:spcAft>
                <a:spcPts val="0"/>
              </a:spcAft>
            </a:pPr>
            <a:r>
              <a:rPr lang="en-US" sz="2400" b="1" i="0" u="none" strike="noStrike">
                <a:solidFill>
                  <a:srgbClr val="202124"/>
                </a:solidFill>
                <a:effectLst/>
                <a:latin typeface="Times New Roman" panose="02020603050405020304" pitchFamily="18" charset="0"/>
              </a:rPr>
              <a:t>Mục tiêu của SVM</a:t>
            </a:r>
            <a:r>
              <a:rPr lang="vi-VN" sz="2400" b="1" i="0" u="none" strike="noStrike">
                <a:solidFill>
                  <a:srgbClr val="202124"/>
                </a:solidFill>
                <a:effectLst/>
                <a:latin typeface="Times New Roman" panose="02020603050405020304" pitchFamily="18" charset="0"/>
              </a:rPr>
              <a:t>:</a:t>
            </a:r>
            <a:endParaRPr lang="vi-VN" sz="2400" b="0" dirty="0">
              <a:effectLst/>
            </a:endParaRPr>
          </a:p>
        </p:txBody>
      </p:sp>
      <p:pic>
        <p:nvPicPr>
          <p:cNvPr id="44" name="Picture 7">
            <a:extLst>
              <a:ext uri="{FF2B5EF4-FFF2-40B4-BE49-F238E27FC236}">
                <a16:creationId xmlns:a16="http://schemas.microsoft.com/office/drawing/2014/main" id="{5FD52B59-5C38-4194-A271-922CC1BD710A}"/>
              </a:ext>
            </a:extLst>
          </p:cNvPr>
          <p:cNvPicPr>
            <a:picLocks noChangeAspect="1"/>
          </p:cNvPicPr>
          <p:nvPr/>
        </p:nvPicPr>
        <p:blipFill>
          <a:blip r:embed="rId4"/>
          <a:stretch>
            <a:fillRect/>
          </a:stretch>
        </p:blipFill>
        <p:spPr>
          <a:xfrm>
            <a:off x="9325479" y="155113"/>
            <a:ext cx="2666837" cy="17979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Hình ảnh 4">
            <a:extLst>
              <a:ext uri="{FF2B5EF4-FFF2-40B4-BE49-F238E27FC236}">
                <a16:creationId xmlns:a16="http://schemas.microsoft.com/office/drawing/2014/main" id="{4F188A34-007C-4E12-9443-594C9ADBDD5A}"/>
              </a:ext>
            </a:extLst>
          </p:cNvPr>
          <p:cNvPicPr>
            <a:picLocks noChangeAspect="1"/>
          </p:cNvPicPr>
          <p:nvPr/>
        </p:nvPicPr>
        <p:blipFill>
          <a:blip r:embed="rId5"/>
          <a:stretch>
            <a:fillRect/>
          </a:stretch>
        </p:blipFill>
        <p:spPr>
          <a:xfrm>
            <a:off x="2568315" y="2856365"/>
            <a:ext cx="4505325" cy="3886200"/>
          </a:xfrm>
          <a:prstGeom prst="rect">
            <a:avLst/>
          </a:prstGeom>
        </p:spPr>
      </p:pic>
    </p:spTree>
    <p:extLst>
      <p:ext uri="{BB962C8B-B14F-4D97-AF65-F5344CB8AC3E}">
        <p14:creationId xmlns:p14="http://schemas.microsoft.com/office/powerpoint/2010/main" val="1087088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4">
            <a:extLst>
              <a:ext uri="{FF2B5EF4-FFF2-40B4-BE49-F238E27FC236}">
                <a16:creationId xmlns:a16="http://schemas.microsoft.com/office/drawing/2014/main" id="{B3F82B68-FC83-4A2A-872E-F44B57F20CC9}"/>
              </a:ext>
            </a:extLst>
          </p:cNvPr>
          <p:cNvSpPr txBox="1"/>
          <p:nvPr/>
        </p:nvSpPr>
        <p:spPr>
          <a:xfrm>
            <a:off x="748696" y="1725267"/>
            <a:ext cx="9377039" cy="1323439"/>
          </a:xfrm>
          <a:prstGeom prst="rect">
            <a:avLst/>
          </a:prstGeom>
          <a:noFill/>
        </p:spPr>
        <p:txBody>
          <a:bodyPr wrap="square">
            <a:spAutoFit/>
          </a:bodyPr>
          <a:lstStyle/>
          <a:p>
            <a:r>
              <a:rPr lang="vi-VN" sz="2000" b="0" i="0">
                <a:solidFill>
                  <a:srgbClr val="111111"/>
                </a:solidFill>
                <a:effectLst/>
                <a:latin typeface="Quicksand"/>
              </a:rPr>
              <a:t>  </a:t>
            </a:r>
            <a:r>
              <a:rPr lang="en-US" sz="2000" b="0" i="0">
                <a:solidFill>
                  <a:srgbClr val="111111"/>
                </a:solidFill>
                <a:effectLst/>
                <a:latin typeface="Quicksand"/>
              </a:rPr>
              <a:t>Hiểu 1 cách đơn </a:t>
            </a:r>
            <a:r>
              <a:rPr lang="vi-VN" sz="2000" b="0" i="0">
                <a:solidFill>
                  <a:srgbClr val="111111"/>
                </a:solidFill>
                <a:effectLst/>
                <a:latin typeface="Quicksand"/>
              </a:rPr>
              <a:t>rằng trong không gian N chiều, một siêu phẳng là một không gian con có kích thước N-1 chiều. Một cách trực quan, trong một mặt phẳng (2 chiều) thì siêu phẳng là một đường thẳng, trong một không gian 3 chiều thì siêu phẳng là một mặt phẳng</a:t>
            </a:r>
            <a:endParaRPr lang="en-US" sz="2000" b="0" i="0">
              <a:solidFill>
                <a:srgbClr val="111111"/>
              </a:solidFill>
              <a:effectLst/>
              <a:latin typeface="Quicksand"/>
            </a:endParaRPr>
          </a:p>
        </p:txBody>
      </p:sp>
      <p:sp>
        <p:nvSpPr>
          <p:cNvPr id="42" name="Rectangle 8">
            <a:extLst>
              <a:ext uri="{FF2B5EF4-FFF2-40B4-BE49-F238E27FC236}">
                <a16:creationId xmlns:a16="http://schemas.microsoft.com/office/drawing/2014/main" id="{B7D6C250-1D21-412B-A0FD-9C71C2E36D30}"/>
              </a:ext>
            </a:extLst>
          </p:cNvPr>
          <p:cNvSpPr/>
          <p:nvPr/>
        </p:nvSpPr>
        <p:spPr>
          <a:xfrm>
            <a:off x="0" y="471299"/>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TextBox 9">
            <a:extLst>
              <a:ext uri="{FF2B5EF4-FFF2-40B4-BE49-F238E27FC236}">
                <a16:creationId xmlns:a16="http://schemas.microsoft.com/office/drawing/2014/main" id="{6945568A-EDB5-4F93-B5D9-AAF7BDE58F14}"/>
              </a:ext>
            </a:extLst>
          </p:cNvPr>
          <p:cNvSpPr txBox="1"/>
          <p:nvPr/>
        </p:nvSpPr>
        <p:spPr>
          <a:xfrm>
            <a:off x="1058290" y="618388"/>
            <a:ext cx="6103398" cy="461665"/>
          </a:xfrm>
          <a:prstGeom prst="rect">
            <a:avLst/>
          </a:prstGeom>
          <a:noFill/>
        </p:spPr>
        <p:txBody>
          <a:bodyPr wrap="square">
            <a:spAutoFit/>
          </a:bodyPr>
          <a:lstStyle/>
          <a:p>
            <a:pPr rtl="0">
              <a:spcBef>
                <a:spcPts val="0"/>
              </a:spcBef>
              <a:spcAft>
                <a:spcPts val="0"/>
              </a:spcAft>
            </a:pPr>
            <a:r>
              <a:rPr lang="en-US" sz="2400" b="1" i="0" u="none" strike="noStrike">
                <a:solidFill>
                  <a:srgbClr val="202124"/>
                </a:solidFill>
                <a:effectLst/>
                <a:latin typeface="Times New Roman" panose="02020603050405020304" pitchFamily="18" charset="0"/>
              </a:rPr>
              <a:t>Mục tiêu của SVM</a:t>
            </a:r>
            <a:r>
              <a:rPr lang="vi-VN" sz="2400" b="1" i="0" u="none" strike="noStrike">
                <a:solidFill>
                  <a:srgbClr val="202124"/>
                </a:solidFill>
                <a:effectLst/>
                <a:latin typeface="Times New Roman" panose="02020603050405020304" pitchFamily="18" charset="0"/>
              </a:rPr>
              <a:t>:</a:t>
            </a:r>
            <a:endParaRPr lang="vi-VN" sz="2400" b="0" dirty="0">
              <a:effectLst/>
            </a:endParaRPr>
          </a:p>
        </p:txBody>
      </p:sp>
      <p:pic>
        <p:nvPicPr>
          <p:cNvPr id="44" name="Picture 7">
            <a:extLst>
              <a:ext uri="{FF2B5EF4-FFF2-40B4-BE49-F238E27FC236}">
                <a16:creationId xmlns:a16="http://schemas.microsoft.com/office/drawing/2014/main" id="{5FD52B59-5C38-4194-A271-922CC1BD710A}"/>
              </a:ext>
            </a:extLst>
          </p:cNvPr>
          <p:cNvPicPr>
            <a:picLocks noChangeAspect="1"/>
          </p:cNvPicPr>
          <p:nvPr/>
        </p:nvPicPr>
        <p:blipFill>
          <a:blip r:embed="rId3"/>
          <a:stretch>
            <a:fillRect/>
          </a:stretch>
        </p:blipFill>
        <p:spPr>
          <a:xfrm>
            <a:off x="9325479" y="155113"/>
            <a:ext cx="2666837" cy="17979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Hình ảnh 2">
            <a:extLst>
              <a:ext uri="{FF2B5EF4-FFF2-40B4-BE49-F238E27FC236}">
                <a16:creationId xmlns:a16="http://schemas.microsoft.com/office/drawing/2014/main" id="{78BFC39C-EA76-4A8B-A42D-AAE47379E25F}"/>
              </a:ext>
            </a:extLst>
          </p:cNvPr>
          <p:cNvPicPr>
            <a:picLocks noChangeAspect="1"/>
          </p:cNvPicPr>
          <p:nvPr/>
        </p:nvPicPr>
        <p:blipFill>
          <a:blip r:embed="rId4"/>
          <a:stretch>
            <a:fillRect/>
          </a:stretch>
        </p:blipFill>
        <p:spPr>
          <a:xfrm>
            <a:off x="1053563" y="3185525"/>
            <a:ext cx="9372600" cy="3587159"/>
          </a:xfrm>
          <a:prstGeom prst="rect">
            <a:avLst/>
          </a:prstGeom>
        </p:spPr>
      </p:pic>
    </p:spTree>
    <p:extLst>
      <p:ext uri="{BB962C8B-B14F-4D97-AF65-F5344CB8AC3E}">
        <p14:creationId xmlns:p14="http://schemas.microsoft.com/office/powerpoint/2010/main" val="379748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6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6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1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0" name="Oval 6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6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6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6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6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7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7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7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7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1" name="Freeform: Shape 7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2" name="Freeform: Shape 7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33" name="Oval 7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Freeform: Shape 7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35" name="Rectangle 8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83">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56" name="Picture 3" descr="Stack of white triangles to create 3D square shapes">
            <a:extLst>
              <a:ext uri="{FF2B5EF4-FFF2-40B4-BE49-F238E27FC236}">
                <a16:creationId xmlns:a16="http://schemas.microsoft.com/office/drawing/2014/main" id="{DB91EBA5-894B-4480-B190-DFD5CCF3E46C}"/>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37" name="Group 85">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38" name="Oval 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9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83" name="Rectangle 60">
            <a:extLst>
              <a:ext uri="{FF2B5EF4-FFF2-40B4-BE49-F238E27FC236}">
                <a16:creationId xmlns:a16="http://schemas.microsoft.com/office/drawing/2014/main" id="{2F224984-14D1-4BF2-920D-EEB4A5575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62">
            <a:extLst>
              <a:ext uri="{FF2B5EF4-FFF2-40B4-BE49-F238E27FC236}">
                <a16:creationId xmlns:a16="http://schemas.microsoft.com/office/drawing/2014/main" id="{4CFF635E-12A5-4192-986A-053E33116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5" name="Decorative Circles">
            <a:extLst>
              <a:ext uri="{FF2B5EF4-FFF2-40B4-BE49-F238E27FC236}">
                <a16:creationId xmlns:a16="http://schemas.microsoft.com/office/drawing/2014/main" id="{88F499C0-9981-4495-9A43-D9FA2E0588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86" name="Oval 65">
              <a:extLst>
                <a:ext uri="{FF2B5EF4-FFF2-40B4-BE49-F238E27FC236}">
                  <a16:creationId xmlns:a16="http://schemas.microsoft.com/office/drawing/2014/main" id="{0994C5EA-70F7-4A54-AD2A-8FACC5B7F2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66">
              <a:extLst>
                <a:ext uri="{FF2B5EF4-FFF2-40B4-BE49-F238E27FC236}">
                  <a16:creationId xmlns:a16="http://schemas.microsoft.com/office/drawing/2014/main" id="{9139B8B0-3293-4580-BFF1-448D464B8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67">
              <a:extLst>
                <a:ext uri="{FF2B5EF4-FFF2-40B4-BE49-F238E27FC236}">
                  <a16:creationId xmlns:a16="http://schemas.microsoft.com/office/drawing/2014/main" id="{3DE20D90-414F-42A6-BD61-555B3C537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68">
              <a:extLst>
                <a:ext uri="{FF2B5EF4-FFF2-40B4-BE49-F238E27FC236}">
                  <a16:creationId xmlns:a16="http://schemas.microsoft.com/office/drawing/2014/main" id="{AE46C552-5D98-4607-8F21-52A93E2EFC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69">
              <a:extLst>
                <a:ext uri="{FF2B5EF4-FFF2-40B4-BE49-F238E27FC236}">
                  <a16:creationId xmlns:a16="http://schemas.microsoft.com/office/drawing/2014/main" id="{8B53CC91-E2CE-498C-B3E6-6E358AC99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70">
              <a:extLst>
                <a:ext uri="{FF2B5EF4-FFF2-40B4-BE49-F238E27FC236}">
                  <a16:creationId xmlns:a16="http://schemas.microsoft.com/office/drawing/2014/main" id="{B308F5BF-F67E-4EF2-B8D4-26E4EFD5B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71">
              <a:extLst>
                <a:ext uri="{FF2B5EF4-FFF2-40B4-BE49-F238E27FC236}">
                  <a16:creationId xmlns:a16="http://schemas.microsoft.com/office/drawing/2014/main" id="{30E8EB68-E3AC-485D-A50A-72108B33D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72">
              <a:extLst>
                <a:ext uri="{FF2B5EF4-FFF2-40B4-BE49-F238E27FC236}">
                  <a16:creationId xmlns:a16="http://schemas.microsoft.com/office/drawing/2014/main" id="{9AED4274-CF57-4E41-A001-29566D7B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73">
              <a:extLst>
                <a:ext uri="{FF2B5EF4-FFF2-40B4-BE49-F238E27FC236}">
                  <a16:creationId xmlns:a16="http://schemas.microsoft.com/office/drawing/2014/main" id="{3AC8FFDF-327B-4A9F-AB8E-03937556A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74">
              <a:extLst>
                <a:ext uri="{FF2B5EF4-FFF2-40B4-BE49-F238E27FC236}">
                  <a16:creationId xmlns:a16="http://schemas.microsoft.com/office/drawing/2014/main" id="{939ED7A8-AB79-4E83-AE29-97F5B75DA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75">
              <a:extLst>
                <a:ext uri="{FF2B5EF4-FFF2-40B4-BE49-F238E27FC236}">
                  <a16:creationId xmlns:a16="http://schemas.microsoft.com/office/drawing/2014/main" id="{394AA9EF-2515-4D55-872A-3D6C2632E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99" name="Freeform: Shape 76">
              <a:extLst>
                <a:ext uri="{FF2B5EF4-FFF2-40B4-BE49-F238E27FC236}">
                  <a16:creationId xmlns:a16="http://schemas.microsoft.com/office/drawing/2014/main" id="{C6AE9B57-0EC0-4ED4-B682-780E01578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0" name="Freeform: Shape 77">
              <a:extLst>
                <a:ext uri="{FF2B5EF4-FFF2-40B4-BE49-F238E27FC236}">
                  <a16:creationId xmlns:a16="http://schemas.microsoft.com/office/drawing/2014/main" id="{2FD74785-F129-4500-BEB2-955DECB00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1" name="Oval 78">
              <a:extLst>
                <a:ext uri="{FF2B5EF4-FFF2-40B4-BE49-F238E27FC236}">
                  <a16:creationId xmlns:a16="http://schemas.microsoft.com/office/drawing/2014/main" id="{FF135828-CE1D-4EF1-8858-12613F95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2" name="Freeform: Shape 79">
              <a:extLst>
                <a:ext uri="{FF2B5EF4-FFF2-40B4-BE49-F238E27FC236}">
                  <a16:creationId xmlns:a16="http://schemas.microsoft.com/office/drawing/2014/main" id="{78FF5AC5-ADB3-4F49-BBAB-6DE93E99D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3" name="Rectangle 81">
            <a:extLst>
              <a:ext uri="{FF2B5EF4-FFF2-40B4-BE49-F238E27FC236}">
                <a16:creationId xmlns:a16="http://schemas.microsoft.com/office/drawing/2014/main" id="{AC6A341B-E009-4FD2-A561-2DBEE6342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83">
            <a:extLst>
              <a:ext uri="{FF2B5EF4-FFF2-40B4-BE49-F238E27FC236}">
                <a16:creationId xmlns:a16="http://schemas.microsoft.com/office/drawing/2014/main" id="{47B71AAC-3BAF-4603-9DF6-5E0B7C44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105" name="Picture 3" descr="Stack of white triangles to create 3D square shapes">
            <a:extLst>
              <a:ext uri="{FF2B5EF4-FFF2-40B4-BE49-F238E27FC236}">
                <a16:creationId xmlns:a16="http://schemas.microsoft.com/office/drawing/2014/main" id="{E58D6B17-D9CB-4812-9D48-D543C540BBB3}"/>
              </a:ext>
            </a:extLst>
          </p:cNvPr>
          <p:cNvPicPr>
            <a:picLocks noChangeAspect="1"/>
          </p:cNvPicPr>
          <p:nvPr/>
        </p:nvPicPr>
        <p:blipFill rotWithShape="1">
          <a:blip r:embed="rId2">
            <a:alphaModFix/>
          </a:blip>
          <a:srcRect t="13" b="4649"/>
          <a:stretch/>
        </p:blipFill>
        <p:spPr>
          <a:xfrm>
            <a:off x="1" y="10"/>
            <a:ext cx="12192000" cy="6857990"/>
          </a:xfrm>
          <a:prstGeom prst="rect">
            <a:avLst/>
          </a:prstGeom>
        </p:spPr>
      </p:pic>
      <p:grpSp>
        <p:nvGrpSpPr>
          <p:cNvPr id="106" name="Group 85">
            <a:extLst>
              <a:ext uri="{FF2B5EF4-FFF2-40B4-BE49-F238E27FC236}">
                <a16:creationId xmlns:a16="http://schemas.microsoft.com/office/drawing/2014/main" id="{C71F496C-6966-4650-8DDE-FDBCB15C1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107" name="Oval 86">
              <a:extLst>
                <a:ext uri="{FF2B5EF4-FFF2-40B4-BE49-F238E27FC236}">
                  <a16:creationId xmlns:a16="http://schemas.microsoft.com/office/drawing/2014/main" id="{B8AC936C-A463-453D-AE72-FE423474B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87">
              <a:extLst>
                <a:ext uri="{FF2B5EF4-FFF2-40B4-BE49-F238E27FC236}">
                  <a16:creationId xmlns:a16="http://schemas.microsoft.com/office/drawing/2014/main" id="{11A49095-3B26-4FB6-BA9B-C41A999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88">
              <a:extLst>
                <a:ext uri="{FF2B5EF4-FFF2-40B4-BE49-F238E27FC236}">
                  <a16:creationId xmlns:a16="http://schemas.microsoft.com/office/drawing/2014/main" id="{C7B155B1-7CDA-4CF1-8BE2-74FDB4BCA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89">
              <a:extLst>
                <a:ext uri="{FF2B5EF4-FFF2-40B4-BE49-F238E27FC236}">
                  <a16:creationId xmlns:a16="http://schemas.microsoft.com/office/drawing/2014/main" id="{1C4D2E96-42DC-481B-A211-C1A31960B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90">
              <a:extLst>
                <a:ext uri="{FF2B5EF4-FFF2-40B4-BE49-F238E27FC236}">
                  <a16:creationId xmlns:a16="http://schemas.microsoft.com/office/drawing/2014/main" id="{DAC2CA1F-98E7-474E-BEFF-44EC6FD69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91">
              <a:extLst>
                <a:ext uri="{FF2B5EF4-FFF2-40B4-BE49-F238E27FC236}">
                  <a16:creationId xmlns:a16="http://schemas.microsoft.com/office/drawing/2014/main" id="{D66405A6-C5B6-40C9-B43F-B3B808B44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92">
              <a:extLst>
                <a:ext uri="{FF2B5EF4-FFF2-40B4-BE49-F238E27FC236}">
                  <a16:creationId xmlns:a16="http://schemas.microsoft.com/office/drawing/2014/main" id="{C0602EFC-12C8-428D-AC0F-4D645F9A1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93">
              <a:extLst>
                <a:ext uri="{FF2B5EF4-FFF2-40B4-BE49-F238E27FC236}">
                  <a16:creationId xmlns:a16="http://schemas.microsoft.com/office/drawing/2014/main" id="{6D838D6D-6136-474A-81D2-4F0C3BE0C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94">
              <a:extLst>
                <a:ext uri="{FF2B5EF4-FFF2-40B4-BE49-F238E27FC236}">
                  <a16:creationId xmlns:a16="http://schemas.microsoft.com/office/drawing/2014/main" id="{00050A22-F973-4043-8E80-605DD8308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95">
              <a:extLst>
                <a:ext uri="{FF2B5EF4-FFF2-40B4-BE49-F238E27FC236}">
                  <a16:creationId xmlns:a16="http://schemas.microsoft.com/office/drawing/2014/main" id="{CB116500-17BA-448B-A608-9550E0C7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96">
              <a:extLst>
                <a:ext uri="{FF2B5EF4-FFF2-40B4-BE49-F238E27FC236}">
                  <a16:creationId xmlns:a16="http://schemas.microsoft.com/office/drawing/2014/main" id="{CA3962BA-0434-465B-8AB4-5E3AF0C42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97">
              <a:extLst>
                <a:ext uri="{FF2B5EF4-FFF2-40B4-BE49-F238E27FC236}">
                  <a16:creationId xmlns:a16="http://schemas.microsoft.com/office/drawing/2014/main" id="{843D5A29-2156-4E4C-A589-CEF34BC8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98">
              <a:extLst>
                <a:ext uri="{FF2B5EF4-FFF2-40B4-BE49-F238E27FC236}">
                  <a16:creationId xmlns:a16="http://schemas.microsoft.com/office/drawing/2014/main" id="{9BA88DAD-25B2-4EDE-BAE2-8BECB0099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99">
              <a:extLst>
                <a:ext uri="{FF2B5EF4-FFF2-40B4-BE49-F238E27FC236}">
                  <a16:creationId xmlns:a16="http://schemas.microsoft.com/office/drawing/2014/main" id="{A84DCD2B-3CF1-46D6-A95C-7951FFFC92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4" name="TextBox 4">
            <a:extLst>
              <a:ext uri="{FF2B5EF4-FFF2-40B4-BE49-F238E27FC236}">
                <a16:creationId xmlns:a16="http://schemas.microsoft.com/office/drawing/2014/main" id="{9FB77C06-1636-4A3D-BBE7-28F1C7CAF367}"/>
              </a:ext>
            </a:extLst>
          </p:cNvPr>
          <p:cNvSpPr txBox="1"/>
          <p:nvPr/>
        </p:nvSpPr>
        <p:spPr>
          <a:xfrm>
            <a:off x="362402" y="1698221"/>
            <a:ext cx="5257976" cy="400110"/>
          </a:xfrm>
          <a:prstGeom prst="rect">
            <a:avLst/>
          </a:prstGeom>
          <a:noFill/>
        </p:spPr>
        <p:txBody>
          <a:bodyPr wrap="square">
            <a:spAutoFit/>
          </a:bodyPr>
          <a:lstStyle/>
          <a:p>
            <a:r>
              <a:rPr lang="vi-VN" sz="2000" b="0" i="0">
                <a:solidFill>
                  <a:srgbClr val="111111"/>
                </a:solidFill>
                <a:effectLst/>
                <a:latin typeface="Quicksand"/>
              </a:rPr>
              <a:t> </a:t>
            </a:r>
            <a:r>
              <a:rPr lang="en-US" sz="2000">
                <a:solidFill>
                  <a:srgbClr val="111111"/>
                </a:solidFill>
                <a:latin typeface="Quicksand"/>
              </a:rPr>
              <a:t>- Tìm siêu phẳng phân chia 2 lớp dữ liệu(ĐK cần)</a:t>
            </a:r>
            <a:endParaRPr lang="en-US" sz="2000" b="0" i="0">
              <a:solidFill>
                <a:srgbClr val="111111"/>
              </a:solidFill>
              <a:effectLst/>
              <a:latin typeface="Quicksand"/>
            </a:endParaRPr>
          </a:p>
        </p:txBody>
      </p:sp>
      <p:sp>
        <p:nvSpPr>
          <p:cNvPr id="155" name="Rectangle 8">
            <a:extLst>
              <a:ext uri="{FF2B5EF4-FFF2-40B4-BE49-F238E27FC236}">
                <a16:creationId xmlns:a16="http://schemas.microsoft.com/office/drawing/2014/main" id="{492637D1-2244-438B-A2A5-AEAE802F75BF}"/>
              </a:ext>
            </a:extLst>
          </p:cNvPr>
          <p:cNvSpPr/>
          <p:nvPr/>
        </p:nvSpPr>
        <p:spPr>
          <a:xfrm>
            <a:off x="0" y="471299"/>
            <a:ext cx="12192000" cy="7078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6" name="TextBox 9">
            <a:extLst>
              <a:ext uri="{FF2B5EF4-FFF2-40B4-BE49-F238E27FC236}">
                <a16:creationId xmlns:a16="http://schemas.microsoft.com/office/drawing/2014/main" id="{5440673C-6089-469A-AEFB-D1CFD548D707}"/>
              </a:ext>
            </a:extLst>
          </p:cNvPr>
          <p:cNvSpPr txBox="1"/>
          <p:nvPr/>
        </p:nvSpPr>
        <p:spPr>
          <a:xfrm>
            <a:off x="1058290" y="618388"/>
            <a:ext cx="6103398" cy="461665"/>
          </a:xfrm>
          <a:prstGeom prst="rect">
            <a:avLst/>
          </a:prstGeom>
          <a:noFill/>
        </p:spPr>
        <p:txBody>
          <a:bodyPr wrap="square">
            <a:spAutoFit/>
          </a:bodyPr>
          <a:lstStyle/>
          <a:p>
            <a:pPr rtl="0">
              <a:spcBef>
                <a:spcPts val="0"/>
              </a:spcBef>
              <a:spcAft>
                <a:spcPts val="0"/>
              </a:spcAft>
            </a:pPr>
            <a:r>
              <a:rPr lang="en-US" sz="2400" b="1">
                <a:solidFill>
                  <a:srgbClr val="202124"/>
                </a:solidFill>
                <a:latin typeface="Times New Roman" panose="02020603050405020304" pitchFamily="18" charset="0"/>
              </a:rPr>
              <a:t>Điều kiện cần và đủ </a:t>
            </a:r>
            <a:r>
              <a:rPr lang="vi-VN" sz="2400" b="1" i="0" u="none" strike="noStrike">
                <a:solidFill>
                  <a:srgbClr val="202124"/>
                </a:solidFill>
                <a:effectLst/>
                <a:latin typeface="Times New Roman" panose="02020603050405020304" pitchFamily="18" charset="0"/>
              </a:rPr>
              <a:t>:</a:t>
            </a:r>
            <a:endParaRPr lang="vi-VN" sz="2400" b="0" dirty="0">
              <a:effectLst/>
            </a:endParaRPr>
          </a:p>
        </p:txBody>
      </p:sp>
      <p:pic>
        <p:nvPicPr>
          <p:cNvPr id="157" name="Picture 7">
            <a:extLst>
              <a:ext uri="{FF2B5EF4-FFF2-40B4-BE49-F238E27FC236}">
                <a16:creationId xmlns:a16="http://schemas.microsoft.com/office/drawing/2014/main" id="{0BE880C6-EA81-4EC3-895D-3D423B471F6B}"/>
              </a:ext>
            </a:extLst>
          </p:cNvPr>
          <p:cNvPicPr>
            <a:picLocks noChangeAspect="1"/>
          </p:cNvPicPr>
          <p:nvPr/>
        </p:nvPicPr>
        <p:blipFill>
          <a:blip r:embed="rId3"/>
          <a:stretch>
            <a:fillRect/>
          </a:stretch>
        </p:blipFill>
        <p:spPr>
          <a:xfrm>
            <a:off x="9325479" y="155113"/>
            <a:ext cx="2666837" cy="17979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Hình ảnh 4">
            <a:extLst>
              <a:ext uri="{FF2B5EF4-FFF2-40B4-BE49-F238E27FC236}">
                <a16:creationId xmlns:a16="http://schemas.microsoft.com/office/drawing/2014/main" id="{C08B6588-47A0-4FFB-A0B6-F5FFD46783E4}"/>
              </a:ext>
            </a:extLst>
          </p:cNvPr>
          <p:cNvPicPr>
            <a:picLocks noChangeAspect="1"/>
          </p:cNvPicPr>
          <p:nvPr/>
        </p:nvPicPr>
        <p:blipFill>
          <a:blip r:embed="rId4"/>
          <a:stretch>
            <a:fillRect/>
          </a:stretch>
        </p:blipFill>
        <p:spPr>
          <a:xfrm>
            <a:off x="6094476" y="1247305"/>
            <a:ext cx="3143199" cy="2702629"/>
          </a:xfrm>
          <a:prstGeom prst="rect">
            <a:avLst/>
          </a:prstGeom>
        </p:spPr>
      </p:pic>
      <p:sp>
        <p:nvSpPr>
          <p:cNvPr id="159" name="Hộp Văn bản 158">
            <a:extLst>
              <a:ext uri="{FF2B5EF4-FFF2-40B4-BE49-F238E27FC236}">
                <a16:creationId xmlns:a16="http://schemas.microsoft.com/office/drawing/2014/main" id="{237CFF4C-5D5B-4FD9-9A86-0EC6318393A3}"/>
              </a:ext>
            </a:extLst>
          </p:cNvPr>
          <p:cNvSpPr txBox="1"/>
          <p:nvPr/>
        </p:nvSpPr>
        <p:spPr>
          <a:xfrm>
            <a:off x="4860261" y="4354366"/>
            <a:ext cx="6277706" cy="923330"/>
          </a:xfrm>
          <a:prstGeom prst="rect">
            <a:avLst/>
          </a:prstGeom>
          <a:noFill/>
        </p:spPr>
        <p:txBody>
          <a:bodyPr wrap="square">
            <a:spAutoFit/>
          </a:bodyPr>
          <a:lstStyle/>
          <a:p>
            <a:r>
              <a:rPr lang="en-US" b="0" i="0">
                <a:solidFill>
                  <a:srgbClr val="111111"/>
                </a:solidFill>
                <a:effectLst/>
                <a:latin typeface="Quicksand"/>
              </a:rPr>
              <a:t>- Tìm </a:t>
            </a:r>
            <a:r>
              <a:rPr lang="vi-VN" b="0" i="0">
                <a:solidFill>
                  <a:srgbClr val="111111"/>
                </a:solidFill>
                <a:effectLst/>
                <a:latin typeface="Quicksand"/>
              </a:rPr>
              <a:t>ra siêu phẳng có lề rộng nhất tức là có khoảng cách</a:t>
            </a:r>
            <a:r>
              <a:rPr lang="en-US" b="0" i="0">
                <a:solidFill>
                  <a:srgbClr val="111111"/>
                </a:solidFill>
                <a:effectLst/>
                <a:latin typeface="Quicksand"/>
              </a:rPr>
              <a:t> từ điểm </a:t>
            </a:r>
            <a:r>
              <a:rPr lang="vi-VN" b="0" i="0">
                <a:solidFill>
                  <a:srgbClr val="111111"/>
                </a:solidFill>
                <a:effectLst/>
                <a:latin typeface="Quicksand"/>
              </a:rPr>
              <a:t> điểm</a:t>
            </a:r>
            <a:r>
              <a:rPr lang="en-US" b="0" i="0">
                <a:solidFill>
                  <a:srgbClr val="111111"/>
                </a:solidFill>
                <a:effectLst/>
                <a:latin typeface="Quicksand"/>
              </a:rPr>
              <a:t> gần nhất</a:t>
            </a:r>
            <a:r>
              <a:rPr lang="vi-VN" b="0" i="0">
                <a:solidFill>
                  <a:srgbClr val="111111"/>
                </a:solidFill>
                <a:effectLst/>
                <a:latin typeface="Quicksand"/>
              </a:rPr>
              <a:t> của hai lớp</a:t>
            </a:r>
            <a:r>
              <a:rPr lang="en-US" b="0" i="0">
                <a:solidFill>
                  <a:srgbClr val="111111"/>
                </a:solidFill>
                <a:effectLst/>
                <a:latin typeface="Quicksand"/>
              </a:rPr>
              <a:t> tới siêu phẳng</a:t>
            </a:r>
            <a:r>
              <a:rPr lang="vi-VN" b="0" i="0">
                <a:solidFill>
                  <a:srgbClr val="111111"/>
                </a:solidFill>
                <a:effectLst/>
                <a:latin typeface="Quicksand"/>
              </a:rPr>
              <a:t> là lớn nhất</a:t>
            </a:r>
            <a:r>
              <a:rPr lang="en-US" b="0" i="0">
                <a:solidFill>
                  <a:srgbClr val="111111"/>
                </a:solidFill>
                <a:effectLst/>
                <a:latin typeface="Quicksand"/>
              </a:rPr>
              <a:t> và cách đều nhau(ĐK đủ)</a:t>
            </a:r>
            <a:endParaRPr lang="vi-VN"/>
          </a:p>
        </p:txBody>
      </p:sp>
      <p:pic>
        <p:nvPicPr>
          <p:cNvPr id="8" name="Hình ảnh 7">
            <a:extLst>
              <a:ext uri="{FF2B5EF4-FFF2-40B4-BE49-F238E27FC236}">
                <a16:creationId xmlns:a16="http://schemas.microsoft.com/office/drawing/2014/main" id="{A08723B0-E655-4A3E-BA3A-8588CADCF602}"/>
              </a:ext>
            </a:extLst>
          </p:cNvPr>
          <p:cNvPicPr>
            <a:picLocks noChangeAspect="1"/>
          </p:cNvPicPr>
          <p:nvPr/>
        </p:nvPicPr>
        <p:blipFill>
          <a:blip r:embed="rId5"/>
          <a:stretch>
            <a:fillRect/>
          </a:stretch>
        </p:blipFill>
        <p:spPr>
          <a:xfrm>
            <a:off x="588820" y="3355053"/>
            <a:ext cx="3883205" cy="3026833"/>
          </a:xfrm>
          <a:prstGeom prst="rect">
            <a:avLst/>
          </a:prstGeom>
        </p:spPr>
      </p:pic>
    </p:spTree>
    <p:extLst>
      <p:ext uri="{BB962C8B-B14F-4D97-AF65-F5344CB8AC3E}">
        <p14:creationId xmlns:p14="http://schemas.microsoft.com/office/powerpoint/2010/main" val="3838812663"/>
      </p:ext>
    </p:extLst>
  </p:cSld>
  <p:clrMapOvr>
    <a:masterClrMapping/>
  </p:clrMapOvr>
</p:sld>
</file>

<file path=ppt/theme/theme1.xml><?xml version="1.0" encoding="utf-8"?>
<a:theme xmlns:a="http://schemas.openxmlformats.org/drawingml/2006/main" name="Confetti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1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192</TotalTime>
  <Words>1808</Words>
  <Application>Microsoft Office PowerPoint</Application>
  <PresentationFormat>Màn hình rộng</PresentationFormat>
  <Paragraphs>138</Paragraphs>
  <Slides>18</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18</vt:i4>
      </vt:variant>
    </vt:vector>
  </HeadingPairs>
  <TitlesOfParts>
    <vt:vector size="25" baseType="lpstr">
      <vt:lpstr>Arial</vt:lpstr>
      <vt:lpstr>Courier New</vt:lpstr>
      <vt:lpstr>Quicksand</vt:lpstr>
      <vt:lpstr>Source Sans Pro</vt:lpstr>
      <vt:lpstr>Times New Roman</vt:lpstr>
      <vt:lpstr>Wingdings</vt:lpstr>
      <vt:lpstr>ConfettiVTI</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Tiến Phạm Minh</dc:creator>
  <cp:lastModifiedBy>Tiến Phạm Minh</cp:lastModifiedBy>
  <cp:revision>12</cp:revision>
  <dcterms:created xsi:type="dcterms:W3CDTF">2021-11-03T13:07:47Z</dcterms:created>
  <dcterms:modified xsi:type="dcterms:W3CDTF">2021-11-05T05:16:44Z</dcterms:modified>
</cp:coreProperties>
</file>